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91" r:id="rId4"/>
    <p:sldId id="273" r:id="rId5"/>
    <p:sldId id="287" r:id="rId6"/>
    <p:sldId id="276" r:id="rId7"/>
    <p:sldId id="292" r:id="rId8"/>
    <p:sldId id="298" r:id="rId9"/>
    <p:sldId id="278" r:id="rId10"/>
    <p:sldId id="305" r:id="rId11"/>
    <p:sldId id="279" r:id="rId12"/>
    <p:sldId id="306" r:id="rId13"/>
    <p:sldId id="304" r:id="rId14"/>
    <p:sldId id="288" r:id="rId15"/>
    <p:sldId id="2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AFC6"/>
    <a:srgbClr val="183871"/>
    <a:srgbClr val="E8F2FF"/>
    <a:srgbClr val="D1E6FE"/>
    <a:srgbClr val="063871"/>
    <a:srgbClr val="A2CDFD"/>
    <a:srgbClr val="39608D"/>
    <a:srgbClr val="E8F2FE"/>
    <a:srgbClr val="E9F3FF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7"/>
    <p:restoredTop sz="94853"/>
  </p:normalViewPr>
  <p:slideViewPr>
    <p:cSldViewPr snapToGrid="0">
      <p:cViewPr>
        <p:scale>
          <a:sx n="113" d="100"/>
          <a:sy n="113" d="100"/>
        </p:scale>
        <p:origin x="728" y="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B6286-52EA-3943-9835-79FC136C583A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4F43-AA0E-4A4B-9C85-79C2A5D4A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84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1F8DC-B773-5079-C940-A4D3E8ABF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B2DAD-AF47-CF3A-C5B7-1F4DB7849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2E3C01-CE31-7AE6-E294-CE886E1F4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92C6C-85F5-5952-1523-344F70B4F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24F43-AA0E-4A4B-9C85-79C2A5D4A1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99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E62FC-B5E2-2B13-FEC1-8C8C5DB97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3FAA6F-D412-4200-CB10-F177BCFB3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A6CBB9-E1A3-6ABF-E841-CB5847A7A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F32A7-0C3D-20B0-38AD-2E26314EAA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24F43-AA0E-4A4B-9C85-79C2A5D4A1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52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7F798-DADC-B7DF-C7B8-FA6276C11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E45E2-C09D-ADBB-A14B-830793E2CD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7CF3EC-992B-853B-493A-4079C57EE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0E632-F3C6-1597-5E29-74415AF5F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24F43-AA0E-4A4B-9C85-79C2A5D4A1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26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DF932-8E7F-2349-DEDF-F1C0D8962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7D1A86-AF2B-99AD-37C7-71D1103889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DCE4D8-4E71-8552-E9A8-D5FD91C16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9550B-D7A5-EA41-38A1-5EFD50081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24F43-AA0E-4A4B-9C85-79C2A5D4A1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83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FE666-DDBC-6B60-7FA2-5891E7753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63F17-6C6B-6814-C4D9-CB7A5A6CC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9FC4EB-9236-653A-FE62-5BF897282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68972-3BF7-3EAE-51DE-A3631F9150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24F43-AA0E-4A4B-9C85-79C2A5D4A1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48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C6DD7-CB00-67EA-767F-087AD67CE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5B5AF-2612-1D83-D5B0-DEB6689807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4E01B4-A7A6-3983-CBAE-7E8E3B704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316A4-EEC7-449D-F4CA-89C3B32DF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24F43-AA0E-4A4B-9C85-79C2A5D4A1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17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BAB83-2C3C-6588-3FEF-22955DB0C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4CE765-A0E6-05E6-D894-662721A69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A5089-38FF-B0AE-D8DF-3786D9449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F42E1-296A-5443-4621-9DABD96540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24F43-AA0E-4A4B-9C85-79C2A5D4A1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26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C67B6-4E96-26F6-DCC9-CB7976C26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BFF364-0BE0-0ABB-C69D-D42F19FD5D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7DCE75-C703-3ECF-A03E-453A73586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A9835-2280-3D24-DA66-1D7995378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24F43-AA0E-4A4B-9C85-79C2A5D4A1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42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39864-8BBE-FC1B-B906-8659BCB1B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37B87C-45BF-F19E-87EA-16769686B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B82937-4AA6-930D-CF31-42A9169C1A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31815-4B61-00D9-A63E-86A35FB86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24F43-AA0E-4A4B-9C85-79C2A5D4A1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27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EA5C2-38C8-150D-A19E-D6E58C6AF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2302D-CA70-19FC-67E8-08E5BF99F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544216-0CEC-F70C-5D78-FB7E0EF84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7C525-C7E5-BEF2-9885-2E29C3AE01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24F43-AA0E-4A4B-9C85-79C2A5D4A1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33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822D8-4650-E0A6-8A14-3DCDDBA7E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1BDAE4-E0F2-1649-EAF5-115D97AE1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29A99F-765A-9CF8-95C7-1304C78C5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DD9B5-52D8-BDC8-409F-12FC8AD6E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24F43-AA0E-4A4B-9C85-79C2A5D4A1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81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C5F18-FFAE-E311-5F44-95835F5FF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CD8981-1260-A4AB-00C8-A7C0C48015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E75F75-4431-8125-3D51-7C65DAEEE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EDDDA-4360-9FB9-F14A-D601DBB9DA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24F43-AA0E-4A4B-9C85-79C2A5D4A1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30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58105-AE83-CCCC-2795-984BC6CF1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E6072F-B1D5-57E8-11AD-58CDFD03B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37B51-EC52-C938-DA07-3CEBF0348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3810C-F40E-337A-4D91-42CC24E909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24F43-AA0E-4A4B-9C85-79C2A5D4A1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31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4FA4D-AB36-9896-D736-DEB98B95A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7952E0-F48C-09CF-6155-8D4677324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B787C1-4BF7-3E83-7DA5-6BA218EB1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FC4C2-5AD9-E3F9-CDEA-FF1CD7ED7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24F43-AA0E-4A4B-9C85-79C2A5D4A1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33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8C7CF-29E7-211C-1672-103C7909D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50FD64-BB06-9F05-B5ED-ACB307155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CF1DD-CBBA-7753-CD7F-EADCC5A1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4D42-E6ED-414A-B814-880C27EA8E1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88FCB-7670-ADB0-18F5-852917F61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EE342-F56E-9A23-FAF8-472DE198F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CEE44-1617-E547-B5F3-C8F15E6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2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6542-FFB8-B591-7605-E373049E9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E471C-EED0-4B77-E361-700851E5A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52BC8-EA94-4C56-3600-7E836EA6C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4D42-E6ED-414A-B814-880C27EA8E1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87960-C228-9EAC-12C2-A3CA8C44B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F938A-B1BD-2355-D169-168F5A7F4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CEE44-1617-E547-B5F3-C8F15E6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4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B40E77-7AC4-151C-532E-60BF0C981F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54F4BF-18E7-0481-D8F5-8C202B5CD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88DAA-61FC-D0F2-B1A1-E6F8D85C2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4D42-E6ED-414A-B814-880C27EA8E1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ED10B-CACA-17B1-7832-1D8E8EE51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7B9C8-7EB3-A17B-E821-5B29DFEC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CEE44-1617-E547-B5F3-C8F15E6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5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28665-1DF9-C122-4A07-6B0496EB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7DAEC-9427-D7D3-9508-983FA4E23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5010E-5C92-9C18-77DA-63A0B6F08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4D42-E6ED-414A-B814-880C27EA8E1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8E843-5BA9-60AD-9B19-13B4FDC6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14F85-5E21-E8A0-C0E8-F153822F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CEE44-1617-E547-B5F3-C8F15E6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32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3B4C6-517D-8A96-2035-7088F23A7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373CD-BC9E-3228-7C46-65E1170AB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65314-68C9-4D97-95E8-D5BED98E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4D42-E6ED-414A-B814-880C27EA8E1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68B23-4C43-7A01-5CFE-70EC3C890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5752C-48DB-4962-9E2B-22CFC1EB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CEE44-1617-E547-B5F3-C8F15E6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48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68D4-BBEC-0271-858D-1144470F0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DCC21-4E1C-D7B1-84D3-6E1433FDEE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A991C-8C60-3FB4-3FC4-D09669621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87882-B3F5-50EF-A590-9F259A035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4D42-E6ED-414A-B814-880C27EA8E1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56B25-B852-C18F-823B-300153C55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46F93-11FB-AC7D-99C1-02FD1138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CEE44-1617-E547-B5F3-C8F15E6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76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D8F06-1B5E-4DBD-0EBF-1E75D4F4C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FFA31-B892-B332-DBA8-CF28B32C0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BB5BC-A2A3-ED7C-41F6-E75764C49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02FD4-3021-EB43-7ABD-5D1015173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90101-3287-230B-CC88-B086F6B862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7BD301-0AEA-18E7-D820-60601971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4D42-E6ED-414A-B814-880C27EA8E1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291B8F-6584-7FE3-137E-7269B6C8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6EA13D-5A75-BAC0-1963-B5A3FDF1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CEE44-1617-E547-B5F3-C8F15E6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2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8F25-E8B9-2CBC-D31B-26B4DCA7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D6B39-4E30-235B-F91A-0B794AC46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4D42-E6ED-414A-B814-880C27EA8E1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435E0-88C3-FD31-C95F-FBAC347A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BE846-9B31-7CFA-018E-B308475F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CEE44-1617-E547-B5F3-C8F15E6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8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808B3B-2471-31A1-9D6B-11BBC226F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4D42-E6ED-414A-B814-880C27EA8E1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C2E213-2413-8E0F-04C3-653BE3D88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DC901-DB4A-3E9C-61BF-5B2F64CF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CEE44-1617-E547-B5F3-C8F15E6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87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B9D54-379C-4520-B92E-2B992A58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4D082-50C5-3F2C-6D8D-0C4A9257B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64F93-AD8D-DEE8-3920-FB4132497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0698C-52AD-42EF-FE80-983DE1F11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4D42-E6ED-414A-B814-880C27EA8E1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63930-42B1-C021-958C-34BC17CBD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29686-F1C5-18D8-497A-564A09B51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CEE44-1617-E547-B5F3-C8F15E6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27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DF6A-6B26-F31F-114A-52708A325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068DBB-AE3C-55F0-B24F-EAF1B7F01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894FD-552D-0661-C975-2AB301B48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A1BA7-7E05-3481-2EA9-A4B32833B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4D42-E6ED-414A-B814-880C27EA8E1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062C9-47E4-9A16-57B6-DF31119A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B6C2F-A762-08C3-000B-CE3F38A0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CEE44-1617-E547-B5F3-C8F15E6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27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54B2AF-2C52-D6A1-3858-DB71A77D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175B8-2C25-93DB-29F8-D8C0E09C3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A99B0-37E6-1D6F-9678-10BBFCEA9C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AE4D42-E6ED-414A-B814-880C27EA8E1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AFA47-F5B7-129B-E9B6-52135E395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ADEC9-132F-5799-FDEA-8DE1DAF25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7CEE44-1617-E547-B5F3-C8F15E6B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1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5265-740C-2A76-4EA7-3AADE3549D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SNB’s FX interventions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3DE7E5-0939-5A53-9FF7-01487F7AE2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SNB: Nationalbank macht geldpolitische Diskussionen öffentlich |  Tages-Anzeiger">
            <a:extLst>
              <a:ext uri="{FF2B5EF4-FFF2-40B4-BE49-F238E27FC236}">
                <a16:creationId xmlns:a16="http://schemas.microsoft.com/office/drawing/2014/main" id="{1DEE0B1F-DE48-9355-C3D6-2C0D20D89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91" y="0"/>
            <a:ext cx="10290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F9F5BC-DF60-18C8-D668-8129E34A6DC4}"/>
              </a:ext>
            </a:extLst>
          </p:cNvPr>
          <p:cNvSpPr/>
          <p:nvPr/>
        </p:nvSpPr>
        <p:spPr>
          <a:xfrm>
            <a:off x="3055100" y="-11096"/>
            <a:ext cx="9144000" cy="6869096"/>
          </a:xfrm>
          <a:prstGeom prst="rect">
            <a:avLst/>
          </a:prstGeom>
          <a:solidFill>
            <a:srgbClr val="06387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E1321F-488A-7843-C655-7613C4E23554}"/>
              </a:ext>
            </a:extLst>
          </p:cNvPr>
          <p:cNvSpPr/>
          <p:nvPr/>
        </p:nvSpPr>
        <p:spPr>
          <a:xfrm>
            <a:off x="0" y="-11096"/>
            <a:ext cx="5006687" cy="6869096"/>
          </a:xfrm>
          <a:prstGeom prst="rect">
            <a:avLst/>
          </a:prstGeom>
          <a:solidFill>
            <a:srgbClr val="0638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A3BE3-8228-650D-DE18-E199ADA0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00" y="9182735"/>
            <a:ext cx="7670800" cy="2971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EBC00F-405F-5972-1293-20314ADE016A}"/>
              </a:ext>
            </a:extLst>
          </p:cNvPr>
          <p:cNvSpPr/>
          <p:nvPr/>
        </p:nvSpPr>
        <p:spPr>
          <a:xfrm>
            <a:off x="285750" y="1409700"/>
            <a:ext cx="4720938" cy="704850"/>
          </a:xfrm>
          <a:prstGeom prst="rect">
            <a:avLst/>
          </a:prstGeom>
          <a:solidFill>
            <a:srgbClr val="0638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b="1" dirty="0">
                <a:solidFill>
                  <a:srgbClr val="E9F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SNB’s FX Interventions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242A4F-5D42-FE09-7E83-D13EF8EE3B1A}"/>
              </a:ext>
            </a:extLst>
          </p:cNvPr>
          <p:cNvSpPr/>
          <p:nvPr/>
        </p:nvSpPr>
        <p:spPr>
          <a:xfrm>
            <a:off x="285750" y="2930270"/>
            <a:ext cx="4720938" cy="704850"/>
          </a:xfrm>
          <a:prstGeom prst="rect">
            <a:avLst/>
          </a:prstGeom>
          <a:solidFill>
            <a:srgbClr val="0638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9DAF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Zurich, 29</a:t>
            </a:r>
            <a:r>
              <a:rPr lang="en-US" sz="2400" baseline="30000" dirty="0">
                <a:solidFill>
                  <a:srgbClr val="9DAF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400" dirty="0">
                <a:solidFill>
                  <a:srgbClr val="9DAF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November 2025     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C01EFA-1DB8-5C42-C638-07BFA0BD0BF5}"/>
              </a:ext>
            </a:extLst>
          </p:cNvPr>
          <p:cNvSpPr/>
          <p:nvPr/>
        </p:nvSpPr>
        <p:spPr>
          <a:xfrm>
            <a:off x="285748" y="4289366"/>
            <a:ext cx="4720939" cy="1167877"/>
          </a:xfrm>
          <a:prstGeom prst="rect">
            <a:avLst/>
          </a:prstGeom>
          <a:solidFill>
            <a:srgbClr val="0638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9DAF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Angus Martin</a:t>
            </a:r>
          </a:p>
          <a:p>
            <a:r>
              <a:rPr lang="en-US" sz="2400" dirty="0">
                <a:solidFill>
                  <a:srgbClr val="9DAF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Johannes Ahlmann</a:t>
            </a:r>
          </a:p>
        </p:txBody>
      </p:sp>
    </p:spTree>
    <p:extLst>
      <p:ext uri="{BB962C8B-B14F-4D97-AF65-F5344CB8AC3E}">
        <p14:creationId xmlns:p14="http://schemas.microsoft.com/office/powerpoint/2010/main" val="201960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FA2A2-B773-EE82-EA48-28706795E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B27B-F0BD-D020-BBA6-799070097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56" y="411426"/>
            <a:ext cx="10892728" cy="66502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2.2 Liability-Side Approach –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E331C-70AF-6741-047C-1F008828A9CC}"/>
              </a:ext>
            </a:extLst>
          </p:cNvPr>
          <p:cNvSpPr/>
          <p:nvPr/>
        </p:nvSpPr>
        <p:spPr>
          <a:xfrm>
            <a:off x="542457" y="6309995"/>
            <a:ext cx="1110708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SNB’s FX interventions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1D7183-F5E0-0614-A228-AEA74949C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364" y="6309995"/>
            <a:ext cx="1056426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59B3EA-E31F-8145-2C18-AE14032ABAD7}"/>
              </a:ext>
            </a:extLst>
          </p:cNvPr>
          <p:cNvCxnSpPr>
            <a:cxnSpLocks/>
          </p:cNvCxnSpPr>
          <p:nvPr/>
        </p:nvCxnSpPr>
        <p:spPr>
          <a:xfrm>
            <a:off x="542457" y="1076447"/>
            <a:ext cx="11107086" cy="0"/>
          </a:xfrm>
          <a:prstGeom prst="line">
            <a:avLst/>
          </a:prstGeom>
          <a:ln w="19050">
            <a:solidFill>
              <a:srgbClr val="0638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35599A-8A43-CAD1-85B2-BD9EE15D3DA9}"/>
              </a:ext>
            </a:extLst>
          </p:cNvPr>
          <p:cNvCxnSpPr>
            <a:cxnSpLocks/>
          </p:cNvCxnSpPr>
          <p:nvPr/>
        </p:nvCxnSpPr>
        <p:spPr>
          <a:xfrm>
            <a:off x="542457" y="6187708"/>
            <a:ext cx="11107086" cy="0"/>
          </a:xfrm>
          <a:prstGeom prst="line">
            <a:avLst/>
          </a:prstGeom>
          <a:ln w="19050">
            <a:solidFill>
              <a:srgbClr val="0638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C10AB26-57D7-878D-B5FE-9ACB879A4E04}"/>
              </a:ext>
            </a:extLst>
          </p:cNvPr>
          <p:cNvSpPr/>
          <p:nvPr/>
        </p:nvSpPr>
        <p:spPr>
          <a:xfrm>
            <a:off x="-98086" y="6096283"/>
            <a:ext cx="1406013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A7254F66-D451-4C60-AA36-77F81F91D739}"/>
              </a:ext>
            </a:extLst>
          </p:cNvPr>
          <p:cNvSpPr/>
          <p:nvPr/>
        </p:nvSpPr>
        <p:spPr>
          <a:xfrm>
            <a:off x="795528" y="6096283"/>
            <a:ext cx="3520440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Source(s): SNB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D632D7-108B-E602-DB0C-6D54BFA361AB}"/>
              </a:ext>
            </a:extLst>
          </p:cNvPr>
          <p:cNvSpPr/>
          <p:nvPr/>
        </p:nvSpPr>
        <p:spPr>
          <a:xfrm>
            <a:off x="550475" y="1880618"/>
            <a:ext cx="8494134" cy="2719365"/>
          </a:xfrm>
          <a:prstGeom prst="rect">
            <a:avLst/>
          </a:prstGeom>
          <a:solidFill>
            <a:srgbClr val="E9F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18387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</a:p>
          <a:p>
            <a:endParaRPr lang="de-DE" sz="600" b="1" dirty="0">
              <a:solidFill>
                <a:srgbClr val="18387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Foreign Currency Investment increases, </a:t>
            </a:r>
            <a:r>
              <a:rPr lang="en-CH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Sight Deposits </a:t>
            </a:r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naturally increase, so these act as our main proxy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ubtract all liquidity injections unre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</a:t>
            </a:r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to interventions, and add back all liquidity drains that could mask interventions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also add back </a:t>
            </a:r>
            <a:r>
              <a:rPr lang="en-CH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 Currency Liabilities </a:t>
            </a:r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this helps account for periods of emergency lending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9CE7F78F-0621-ECB8-F620-CDB0B645AD74}"/>
              </a:ext>
            </a:extLst>
          </p:cNvPr>
          <p:cNvSpPr/>
          <p:nvPr/>
        </p:nvSpPr>
        <p:spPr>
          <a:xfrm>
            <a:off x="550478" y="1265467"/>
            <a:ext cx="11091312" cy="416620"/>
          </a:xfrm>
          <a:prstGeom prst="rect">
            <a:avLst/>
          </a:prstGeom>
          <a:solidFill>
            <a:srgbClr val="9DA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lang="en-US" b="1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98B052-5307-945D-36DE-C130400D9F56}"/>
              </a:ext>
            </a:extLst>
          </p:cNvPr>
          <p:cNvSpPr/>
          <p:nvPr/>
        </p:nvSpPr>
        <p:spPr>
          <a:xfrm>
            <a:off x="9263270" y="1880617"/>
            <a:ext cx="2378520" cy="2719365"/>
          </a:xfrm>
          <a:prstGeom prst="rect">
            <a:avLst/>
          </a:prstGeom>
          <a:solidFill>
            <a:srgbClr val="E9F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800" b="1" dirty="0">
                <a:solidFill>
                  <a:srgbClr val="18387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Limitations</a:t>
            </a:r>
          </a:p>
          <a:p>
            <a:endParaRPr lang="en-CH" sz="600" b="1">
              <a:solidFill>
                <a:srgbClr val="06387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access to </a:t>
            </a:r>
            <a:r>
              <a:rPr lang="en-CH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weekly</a:t>
            </a:r>
            <a:r>
              <a:rPr lang="en-CH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sight deposit changes, however we don’t have weekly data for the other adjustments, so the predicition is too noisy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1F79A4C-0F24-8B3D-1C7E-A6CDF5AD759B}"/>
                  </a:ext>
                </a:extLst>
              </p:cNvPr>
              <p:cNvSpPr/>
              <p:nvPr/>
            </p:nvSpPr>
            <p:spPr>
              <a:xfrm>
                <a:off x="550475" y="4988061"/>
                <a:ext cx="11099068" cy="1001848"/>
              </a:xfrm>
              <a:prstGeom prst="rect">
                <a:avLst/>
              </a:prstGeom>
              <a:noFill/>
              <a:ln>
                <a:solidFill>
                  <a:srgbClr val="18387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de-DE" sz="105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∆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𝐷𝑜𝑚𝑒𝑠𝑡𝑖𝑐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𝑆𝑖𝑔h𝑡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𝐷𝑒𝑝𝑜𝑠𝑖𝑡𝑠</m:t>
                      </m:r>
                      <m:r>
                        <a:rPr lang="de-DE" sz="1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∆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𝐹𝑜𝑟𝑒𝑖𝑔𝑛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𝑆𝑖𝑔h𝑡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𝐷𝑒𝑝𝑜𝑠𝑖𝑡𝑠</m:t>
                      </m:r>
                      <m:r>
                        <a:rPr lang="de-DE" sz="1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∆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𝑆𝑁𝐵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𝐷𝑒𝑏𝑡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𝐶𝑒𝑟𝑡𝑖𝑓𝑖𝑐𝑎𝑡𝑒𝑠</m:t>
                      </m:r>
                      <m:r>
                        <a:rPr lang="de-DE" sz="1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∆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𝐿𝑖𝑎𝑏𝑖𝑙𝑖𝑡𝑖𝑒𝑠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𝑓𝑟𝑜𝑚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𝐶𝐻𝐹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𝑅𝑒𝑝𝑜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𝑇𝑟𝑎𝑛𝑠𝑎𝑐𝑡𝑖𝑜𝑛𝑠</m:t>
                      </m:r>
                      <m:r>
                        <a:rPr lang="de-DE" sz="1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∆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𝐹𝑜𝑟𝑒𝑖𝑔𝑛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𝐶𝑢𝑟𝑟𝑒𝑛𝑐𝑦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𝐿𝑖𝑎𝑏𝑖𝑙𝑖𝑡𝑖𝑒𝑠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−∆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𝐵𝑎𝑛𝑘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𝑁𝑜𝑡𝑒𝑠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𝑖𝑛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𝐶𝑖𝑟𝑐𝑢𝑙𝑎𝑡𝑖𝑜𝑛</m:t>
                      </m:r>
                      <m:r>
                        <a:rPr lang="de-DE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∆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𝑆𝑒𝑐𝑢𝑟𝑒𝑑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𝐿𝑜𝑎𝑛𝑠</m:t>
                      </m:r>
                      <m:r>
                        <a:rPr lang="de-DE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∆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𝐶𝑙𝑎𝑖𝑚𝑠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𝑓𝑟𝑜𝑚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𝐶𝐻𝐹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𝑅𝑒𝑝𝑜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de-DE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𝑇𝑟𝑎𝑛𝑠𝑎𝑐𝑡𝑖𝑜𝑛𝑠</m:t>
                      </m:r>
                    </m:oMath>
                  </m:oMathPara>
                </a14:m>
                <a:endPara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1F79A4C-0F24-8B3D-1C7E-A6CDF5AD7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75" y="4988061"/>
                <a:ext cx="11099068" cy="1001848"/>
              </a:xfrm>
              <a:prstGeom prst="rect">
                <a:avLst/>
              </a:prstGeom>
              <a:blipFill>
                <a:blip r:embed="rId4"/>
                <a:stretch>
                  <a:fillRect b="-2469"/>
                </a:stretch>
              </a:blipFill>
              <a:ln>
                <a:solidFill>
                  <a:srgbClr val="183871"/>
                </a:solidFill>
                <a:prstDash val="dash"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0326F54-F85E-E85F-17DA-2016465C1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086" y="7398310"/>
            <a:ext cx="7670800" cy="2971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81896BA-483F-E120-8394-B9D7BDA713DA}"/>
              </a:ext>
            </a:extLst>
          </p:cNvPr>
          <p:cNvSpPr/>
          <p:nvPr/>
        </p:nvSpPr>
        <p:spPr>
          <a:xfrm>
            <a:off x="5200145" y="4797779"/>
            <a:ext cx="1791710" cy="365760"/>
          </a:xfrm>
          <a:prstGeom prst="rect">
            <a:avLst/>
          </a:prstGeom>
          <a:solidFill>
            <a:srgbClr val="18387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Calculation</a:t>
            </a:r>
            <a:endParaRPr lang="en-U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3BE3BD-65BC-D578-55BC-C1A59B709973}"/>
              </a:ext>
            </a:extLst>
          </p:cNvPr>
          <p:cNvGrpSpPr/>
          <p:nvPr/>
        </p:nvGrpSpPr>
        <p:grpSpPr>
          <a:xfrm>
            <a:off x="1326799" y="3072772"/>
            <a:ext cx="6941485" cy="991924"/>
            <a:chOff x="1028625" y="3379304"/>
            <a:chExt cx="6941485" cy="9919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A8FFB85-97E4-AC52-028C-889B9D178CE7}"/>
                </a:ext>
              </a:extLst>
            </p:cNvPr>
            <p:cNvGrpSpPr/>
            <p:nvPr/>
          </p:nvGrpSpPr>
          <p:grpSpPr>
            <a:xfrm>
              <a:off x="1028625" y="3548267"/>
              <a:ext cx="6941485" cy="822961"/>
              <a:chOff x="1004248" y="3548267"/>
              <a:chExt cx="6941485" cy="822961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DE70F45-C27D-1DB4-0FC6-A9AC60F2B04F}"/>
                  </a:ext>
                </a:extLst>
              </p:cNvPr>
              <p:cNvSpPr/>
              <p:nvPr/>
            </p:nvSpPr>
            <p:spPr>
              <a:xfrm>
                <a:off x="1004248" y="3548267"/>
                <a:ext cx="3291840" cy="822960"/>
              </a:xfrm>
              <a:prstGeom prst="rect">
                <a:avLst/>
              </a:prstGeom>
              <a:noFill/>
              <a:ln>
                <a:solidFill>
                  <a:srgbClr val="18387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Wingdings" pitchFamily="2" charset="2"/>
                  <a:buChar char="§"/>
                </a:pPr>
                <a:endParaRPr lang="de-DE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Bank Notes in Circulation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Secured Loans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Claims from CHF Repo Transactions</a:t>
                </a:r>
                <a:endParaRPr lang="en-CH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466465A-C5A4-A370-663E-C4B254E7894D}"/>
                  </a:ext>
                </a:extLst>
              </p:cNvPr>
              <p:cNvSpPr/>
              <p:nvPr/>
            </p:nvSpPr>
            <p:spPr>
              <a:xfrm>
                <a:off x="4653893" y="3548268"/>
                <a:ext cx="3291840" cy="822960"/>
              </a:xfrm>
              <a:prstGeom prst="rect">
                <a:avLst/>
              </a:prstGeom>
              <a:noFill/>
              <a:ln>
                <a:solidFill>
                  <a:srgbClr val="18387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Wingdings" pitchFamily="2" charset="2"/>
                  <a:buChar char="§"/>
                </a:pPr>
                <a:endParaRPr lang="de-DE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Liabilities from CHF Repo Transactions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SNB Debt Certificates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Foreign Sight Deposits</a:t>
                </a:r>
                <a:endParaRPr lang="en-CH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7CE813-A4DF-5E3E-06AE-3BEF3F9F963F}"/>
                </a:ext>
              </a:extLst>
            </p:cNvPr>
            <p:cNvSpPr/>
            <p:nvPr/>
          </p:nvSpPr>
          <p:spPr>
            <a:xfrm>
              <a:off x="1113237" y="3379304"/>
              <a:ext cx="1791710" cy="256435"/>
            </a:xfrm>
            <a:prstGeom prst="rect">
              <a:avLst/>
            </a:prstGeom>
            <a:solidFill>
              <a:srgbClr val="18387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Liquidity Injections</a:t>
              </a:r>
              <a:endPara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FBE646B-46A7-5D74-C1AD-68CF555594F2}"/>
                </a:ext>
              </a:extLst>
            </p:cNvPr>
            <p:cNvSpPr/>
            <p:nvPr/>
          </p:nvSpPr>
          <p:spPr>
            <a:xfrm>
              <a:off x="4780748" y="3383229"/>
              <a:ext cx="1791710" cy="256435"/>
            </a:xfrm>
            <a:prstGeom prst="rect">
              <a:avLst/>
            </a:prstGeom>
            <a:solidFill>
              <a:srgbClr val="18387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Liquidity Drains</a:t>
              </a:r>
              <a:endPara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3300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6730-4BDE-3872-EF34-45D6469AB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 graph&#10;&#10;AI-generated content may be incorrect.">
            <a:extLst>
              <a:ext uri="{FF2B5EF4-FFF2-40B4-BE49-F238E27FC236}">
                <a16:creationId xmlns:a16="http://schemas.microsoft.com/office/drawing/2014/main" id="{2C9AA0D9-E9AD-99A6-34E3-34C2A7078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84" y="2197826"/>
            <a:ext cx="5215872" cy="3730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11B155-D6AD-7494-5CB3-EC65255F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56" y="411426"/>
            <a:ext cx="10892728" cy="66502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2.2 Liability-Side Approach – Results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A33633-BA2A-B9E3-490D-B1B03FC5CF6A}"/>
              </a:ext>
            </a:extLst>
          </p:cNvPr>
          <p:cNvSpPr/>
          <p:nvPr/>
        </p:nvSpPr>
        <p:spPr>
          <a:xfrm>
            <a:off x="542456" y="6309995"/>
            <a:ext cx="1110708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SNB’s FX interventions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58732E-2029-D635-F008-9B958819D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364" y="6309995"/>
            <a:ext cx="1056426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D5A791-2341-45C2-FEC6-DEFA1C6D1174}"/>
              </a:ext>
            </a:extLst>
          </p:cNvPr>
          <p:cNvCxnSpPr>
            <a:cxnSpLocks/>
          </p:cNvCxnSpPr>
          <p:nvPr/>
        </p:nvCxnSpPr>
        <p:spPr>
          <a:xfrm>
            <a:off x="542457" y="1076447"/>
            <a:ext cx="11107086" cy="0"/>
          </a:xfrm>
          <a:prstGeom prst="line">
            <a:avLst/>
          </a:prstGeom>
          <a:ln w="19050">
            <a:solidFill>
              <a:srgbClr val="0638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CE952F-EC65-7BE5-DB7C-BCC79904C57E}"/>
              </a:ext>
            </a:extLst>
          </p:cNvPr>
          <p:cNvCxnSpPr>
            <a:cxnSpLocks/>
          </p:cNvCxnSpPr>
          <p:nvPr/>
        </p:nvCxnSpPr>
        <p:spPr>
          <a:xfrm>
            <a:off x="542457" y="6187708"/>
            <a:ext cx="11107086" cy="0"/>
          </a:xfrm>
          <a:prstGeom prst="line">
            <a:avLst/>
          </a:prstGeom>
          <a:ln w="19050">
            <a:solidFill>
              <a:srgbClr val="0638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B9C6287-DCB4-0705-C88E-A7F69E16111D}"/>
              </a:ext>
            </a:extLst>
          </p:cNvPr>
          <p:cNvSpPr txBox="1"/>
          <p:nvPr/>
        </p:nvSpPr>
        <p:spPr>
          <a:xfrm>
            <a:off x="523983" y="1693682"/>
            <a:ext cx="2700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>
                <a:solidFill>
                  <a:srgbClr val="06387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1-Month </a:t>
            </a:r>
            <a:r>
              <a:rPr lang="de-DE" sz="1400" i="1" dirty="0">
                <a:solidFill>
                  <a:srgbClr val="06387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CH" sz="1400" i="1">
                <a:solidFill>
                  <a:srgbClr val="06387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elay</a:t>
            </a:r>
            <a:endParaRPr lang="en-CH" sz="1400" i="1" dirty="0">
              <a:solidFill>
                <a:srgbClr val="06387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69BAC-BD5A-7701-0D17-FCA5DFED5498}"/>
              </a:ext>
            </a:extLst>
          </p:cNvPr>
          <p:cNvSpPr/>
          <p:nvPr/>
        </p:nvSpPr>
        <p:spPr>
          <a:xfrm>
            <a:off x="550476" y="1265467"/>
            <a:ext cx="5212080" cy="416620"/>
          </a:xfrm>
          <a:prstGeom prst="rect">
            <a:avLst/>
          </a:prstGeom>
          <a:solidFill>
            <a:srgbClr val="9DA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Sight Deposits Only vs Reported FX Transactions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F5B99-5BEA-B01B-2A8F-5538452F13DE}"/>
              </a:ext>
            </a:extLst>
          </p:cNvPr>
          <p:cNvSpPr/>
          <p:nvPr/>
        </p:nvSpPr>
        <p:spPr>
          <a:xfrm>
            <a:off x="6437463" y="1265467"/>
            <a:ext cx="5212080" cy="416620"/>
          </a:xfrm>
          <a:prstGeom prst="rect">
            <a:avLst/>
          </a:prstGeom>
          <a:solidFill>
            <a:srgbClr val="9DA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 Liability-Side Proxy vs Reported FX Transactions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4B0A3-3695-6EC3-5DDF-5BBE697231BE}"/>
              </a:ext>
            </a:extLst>
          </p:cNvPr>
          <p:cNvSpPr txBox="1"/>
          <p:nvPr/>
        </p:nvSpPr>
        <p:spPr>
          <a:xfrm>
            <a:off x="6589179" y="1693682"/>
            <a:ext cx="2700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>
                <a:solidFill>
                  <a:srgbClr val="06387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1-Month </a:t>
            </a:r>
            <a:r>
              <a:rPr lang="de-DE" sz="1400" i="1" dirty="0">
                <a:solidFill>
                  <a:srgbClr val="06387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CH" sz="1400" i="1">
                <a:solidFill>
                  <a:srgbClr val="06387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elay</a:t>
            </a:r>
            <a:endParaRPr lang="en-CH" sz="1400" i="1" dirty="0">
              <a:solidFill>
                <a:srgbClr val="06387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FAF35-5BF4-C2CD-0A1C-92FCC6D71435}"/>
              </a:ext>
            </a:extLst>
          </p:cNvPr>
          <p:cNvSpPr/>
          <p:nvPr/>
        </p:nvSpPr>
        <p:spPr>
          <a:xfrm>
            <a:off x="-98086" y="6096283"/>
            <a:ext cx="1406013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D561B1-366F-B76A-2BB6-F797D12F305C}"/>
              </a:ext>
            </a:extLst>
          </p:cNvPr>
          <p:cNvSpPr/>
          <p:nvPr/>
        </p:nvSpPr>
        <p:spPr>
          <a:xfrm>
            <a:off x="795528" y="6096283"/>
            <a:ext cx="3520440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Source(s): SNB</a:t>
            </a:r>
          </a:p>
        </p:txBody>
      </p:sp>
      <p:pic>
        <p:nvPicPr>
          <p:cNvPr id="7" name="Picture 6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D507ADDE-AB1B-0EC6-EA67-AC80D9F96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463" y="2197826"/>
            <a:ext cx="5215872" cy="373075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C786F6D-4764-A624-53C5-EDA5AA54B6C4}"/>
              </a:ext>
            </a:extLst>
          </p:cNvPr>
          <p:cNvCxnSpPr>
            <a:cxnSpLocks/>
          </p:cNvCxnSpPr>
          <p:nvPr/>
        </p:nvCxnSpPr>
        <p:spPr>
          <a:xfrm>
            <a:off x="6096000" y="2092960"/>
            <a:ext cx="0" cy="3837536"/>
          </a:xfrm>
          <a:prstGeom prst="line">
            <a:avLst/>
          </a:prstGeom>
          <a:ln>
            <a:solidFill>
              <a:srgbClr val="18387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59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087B6-0569-F06A-F5CA-F22035433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F2BEA-C764-C1FA-AFA2-9AAC569FC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56" y="411426"/>
            <a:ext cx="10892728" cy="66502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2.3 Asset-Side Approach 2.0 –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32BB87-9BA0-6DB6-6F1A-776C8B5FAC05}"/>
              </a:ext>
            </a:extLst>
          </p:cNvPr>
          <p:cNvSpPr/>
          <p:nvPr/>
        </p:nvSpPr>
        <p:spPr>
          <a:xfrm>
            <a:off x="542457" y="6309995"/>
            <a:ext cx="1110708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SNB’s FX interventions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B2E1EA-D6C4-D4F6-5CF6-1087CBB5D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364" y="6309995"/>
            <a:ext cx="1056426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ECE835-F256-8171-9899-D94119755CB4}"/>
              </a:ext>
            </a:extLst>
          </p:cNvPr>
          <p:cNvCxnSpPr>
            <a:cxnSpLocks/>
          </p:cNvCxnSpPr>
          <p:nvPr/>
        </p:nvCxnSpPr>
        <p:spPr>
          <a:xfrm>
            <a:off x="542457" y="1076447"/>
            <a:ext cx="11107086" cy="0"/>
          </a:xfrm>
          <a:prstGeom prst="line">
            <a:avLst/>
          </a:prstGeom>
          <a:ln w="19050">
            <a:solidFill>
              <a:srgbClr val="0638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D55422-D62B-A773-0400-8F32BACA8076}"/>
              </a:ext>
            </a:extLst>
          </p:cNvPr>
          <p:cNvCxnSpPr>
            <a:cxnSpLocks/>
          </p:cNvCxnSpPr>
          <p:nvPr/>
        </p:nvCxnSpPr>
        <p:spPr>
          <a:xfrm>
            <a:off x="542457" y="6187708"/>
            <a:ext cx="11107086" cy="0"/>
          </a:xfrm>
          <a:prstGeom prst="line">
            <a:avLst/>
          </a:prstGeom>
          <a:ln w="19050">
            <a:solidFill>
              <a:srgbClr val="0638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53FEF7A-801E-01BE-7D1A-3903918D8477}"/>
              </a:ext>
            </a:extLst>
          </p:cNvPr>
          <p:cNvSpPr/>
          <p:nvPr/>
        </p:nvSpPr>
        <p:spPr>
          <a:xfrm>
            <a:off x="-98086" y="6096283"/>
            <a:ext cx="1406013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6763499C-39D5-807E-B814-4C2D6DF14A6C}"/>
              </a:ext>
            </a:extLst>
          </p:cNvPr>
          <p:cNvSpPr/>
          <p:nvPr/>
        </p:nvSpPr>
        <p:spPr>
          <a:xfrm>
            <a:off x="795528" y="6096283"/>
            <a:ext cx="3520440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Source(s): SNB, Bloomberg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DE26E5-530B-5141-79F0-E6147E419C7C}"/>
              </a:ext>
            </a:extLst>
          </p:cNvPr>
          <p:cNvSpPr/>
          <p:nvPr/>
        </p:nvSpPr>
        <p:spPr>
          <a:xfrm>
            <a:off x="550475" y="1880617"/>
            <a:ext cx="8494134" cy="4093363"/>
          </a:xfrm>
          <a:prstGeom prst="rect">
            <a:avLst/>
          </a:prstGeom>
          <a:solidFill>
            <a:srgbClr val="E9F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18387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</a:p>
          <a:p>
            <a:endParaRPr lang="de-DE" sz="1400" b="1" dirty="0">
              <a:solidFill>
                <a:srgbClr val="18387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Monthly BS data gives timelier estimates than the official 3-month-delayed figures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IMFs provisional </a:t>
            </a:r>
            <a:r>
              <a:rPr lang="en-CH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’Official reserve assets excluding gold holdings’ </a:t>
            </a:r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is released with only a 1 week delay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Reconstruct SNB’s portfolio using annual reports (asset classes, duration) and quarterly currency/region breakdowns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Residual monthly change = </a:t>
            </a:r>
            <a:r>
              <a:rPr lang="en-GB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flow-driven intervention</a:t>
            </a:r>
            <a:endParaRPr lang="en-CH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8939E9F6-C1E1-D8B6-2FBC-0F28B7DC0BD6}"/>
              </a:ext>
            </a:extLst>
          </p:cNvPr>
          <p:cNvSpPr/>
          <p:nvPr/>
        </p:nvSpPr>
        <p:spPr>
          <a:xfrm>
            <a:off x="550478" y="1265467"/>
            <a:ext cx="11091312" cy="416620"/>
          </a:xfrm>
          <a:prstGeom prst="rect">
            <a:avLst/>
          </a:prstGeom>
          <a:solidFill>
            <a:srgbClr val="9DA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lang="en-US" b="1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CE883C-D4D0-A5E4-3EBE-D87A858A9B5B}"/>
              </a:ext>
            </a:extLst>
          </p:cNvPr>
          <p:cNvSpPr/>
          <p:nvPr/>
        </p:nvSpPr>
        <p:spPr>
          <a:xfrm>
            <a:off x="9263270" y="1880617"/>
            <a:ext cx="2378520" cy="4093349"/>
          </a:xfrm>
          <a:prstGeom prst="rect">
            <a:avLst/>
          </a:prstGeom>
          <a:solidFill>
            <a:srgbClr val="E9F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800" b="1" dirty="0">
                <a:solidFill>
                  <a:srgbClr val="18387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Limitations</a:t>
            </a:r>
          </a:p>
          <a:p>
            <a:endParaRPr lang="en-CH" sz="1400" b="1">
              <a:solidFill>
                <a:srgbClr val="06387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access to asset-level return data makes precise portfolio replication difficult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CH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IMF provisional reserve data is timely but not perfectly aligned with SNB accounting standards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1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10BA07-7A6C-5F06-0CD8-983F79618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086" y="7398310"/>
            <a:ext cx="7670800" cy="2971800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5A3E934-FAB2-5977-D0A8-69A5485CA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316014"/>
              </p:ext>
            </p:extLst>
          </p:nvPr>
        </p:nvGraphicFramePr>
        <p:xfrm>
          <a:off x="934316" y="3481294"/>
          <a:ext cx="5407650" cy="628952"/>
        </p:xfrm>
        <a:graphic>
          <a:graphicData uri="http://schemas.openxmlformats.org/drawingml/2006/table">
            <a:tbl>
              <a:tblPr firstCol="1" bandRow="1">
                <a:tableStyleId>{D113A9D2-9D6B-4929-AA2D-F23B5EE8CBE7}</a:tableStyleId>
              </a:tblPr>
              <a:tblGrid>
                <a:gridCol w="1213439">
                  <a:extLst>
                    <a:ext uri="{9D8B030D-6E8A-4147-A177-3AD203B41FA5}">
                      <a16:colId xmlns:a16="http://schemas.microsoft.com/office/drawing/2014/main" val="3834315817"/>
                    </a:ext>
                  </a:extLst>
                </a:gridCol>
                <a:gridCol w="696445">
                  <a:extLst>
                    <a:ext uri="{9D8B030D-6E8A-4147-A177-3AD203B41FA5}">
                      <a16:colId xmlns:a16="http://schemas.microsoft.com/office/drawing/2014/main" val="1423424799"/>
                    </a:ext>
                  </a:extLst>
                </a:gridCol>
                <a:gridCol w="758283">
                  <a:extLst>
                    <a:ext uri="{9D8B030D-6E8A-4147-A177-3AD203B41FA5}">
                      <a16:colId xmlns:a16="http://schemas.microsoft.com/office/drawing/2014/main" val="2751222608"/>
                    </a:ext>
                  </a:extLst>
                </a:gridCol>
                <a:gridCol w="747132">
                  <a:extLst>
                    <a:ext uri="{9D8B030D-6E8A-4147-A177-3AD203B41FA5}">
                      <a16:colId xmlns:a16="http://schemas.microsoft.com/office/drawing/2014/main" val="1575188839"/>
                    </a:ext>
                  </a:extLst>
                </a:gridCol>
                <a:gridCol w="624468">
                  <a:extLst>
                    <a:ext uri="{9D8B030D-6E8A-4147-A177-3AD203B41FA5}">
                      <a16:colId xmlns:a16="http://schemas.microsoft.com/office/drawing/2014/main" val="917025638"/>
                    </a:ext>
                  </a:extLst>
                </a:gridCol>
                <a:gridCol w="689075">
                  <a:extLst>
                    <a:ext uri="{9D8B030D-6E8A-4147-A177-3AD203B41FA5}">
                      <a16:colId xmlns:a16="http://schemas.microsoft.com/office/drawing/2014/main" val="747255470"/>
                    </a:ext>
                  </a:extLst>
                </a:gridCol>
                <a:gridCol w="678808">
                  <a:extLst>
                    <a:ext uri="{9D8B030D-6E8A-4147-A177-3AD203B41FA5}">
                      <a16:colId xmlns:a16="http://schemas.microsoft.com/office/drawing/2014/main" val="2008551291"/>
                    </a:ext>
                  </a:extLst>
                </a:gridCol>
              </a:tblGrid>
              <a:tr h="253518">
                <a:tc>
                  <a:txBody>
                    <a:bodyPr/>
                    <a:lstStyle/>
                    <a:p>
                      <a:r>
                        <a:rPr lang="en-CH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Currency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8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8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EUR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8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GBP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8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JPY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8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8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Other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8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554259"/>
                  </a:ext>
                </a:extLst>
              </a:tr>
              <a:tr h="324152">
                <a:tc>
                  <a:txBody>
                    <a:bodyPr/>
                    <a:lstStyle/>
                    <a:p>
                      <a:r>
                        <a:rPr lang="en-CH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Allocation (%)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F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F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F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F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F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F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F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671740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8A5B807-412C-0088-C14D-32BB51541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683085"/>
              </p:ext>
            </p:extLst>
          </p:nvPr>
        </p:nvGraphicFramePr>
        <p:xfrm>
          <a:off x="934315" y="4405970"/>
          <a:ext cx="5407648" cy="628954"/>
        </p:xfrm>
        <a:graphic>
          <a:graphicData uri="http://schemas.openxmlformats.org/drawingml/2006/table">
            <a:tbl>
              <a:tblPr firstCol="1" bandRow="1">
                <a:tableStyleId>{D113A9D2-9D6B-4929-AA2D-F23B5EE8CBE7}</a:tableStyleId>
              </a:tblPr>
              <a:tblGrid>
                <a:gridCol w="1351912">
                  <a:extLst>
                    <a:ext uri="{9D8B030D-6E8A-4147-A177-3AD203B41FA5}">
                      <a16:colId xmlns:a16="http://schemas.microsoft.com/office/drawing/2014/main" val="3073127137"/>
                    </a:ext>
                  </a:extLst>
                </a:gridCol>
                <a:gridCol w="1351912">
                  <a:extLst>
                    <a:ext uri="{9D8B030D-6E8A-4147-A177-3AD203B41FA5}">
                      <a16:colId xmlns:a16="http://schemas.microsoft.com/office/drawing/2014/main" val="1649139985"/>
                    </a:ext>
                  </a:extLst>
                </a:gridCol>
                <a:gridCol w="1351912">
                  <a:extLst>
                    <a:ext uri="{9D8B030D-6E8A-4147-A177-3AD203B41FA5}">
                      <a16:colId xmlns:a16="http://schemas.microsoft.com/office/drawing/2014/main" val="1718896690"/>
                    </a:ext>
                  </a:extLst>
                </a:gridCol>
                <a:gridCol w="1351912">
                  <a:extLst>
                    <a:ext uri="{9D8B030D-6E8A-4147-A177-3AD203B41FA5}">
                      <a16:colId xmlns:a16="http://schemas.microsoft.com/office/drawing/2014/main" val="2743583438"/>
                    </a:ext>
                  </a:extLst>
                </a:gridCol>
              </a:tblGrid>
              <a:tr h="314477">
                <a:tc>
                  <a:txBody>
                    <a:bodyPr/>
                    <a:lstStyle/>
                    <a:p>
                      <a:r>
                        <a:rPr lang="en-CH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Asset Class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8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Gov. Bonds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8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Other Bonds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8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Equities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8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078043"/>
                  </a:ext>
                </a:extLst>
              </a:tr>
              <a:tr h="314477">
                <a:tc>
                  <a:txBody>
                    <a:bodyPr/>
                    <a:lstStyle/>
                    <a:p>
                      <a:r>
                        <a:rPr lang="en-CH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Allocation (%)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F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F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F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F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391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789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285C7-5EFD-1078-37D5-82D7D05A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1774D-4E3A-65D6-291B-1420A54C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56" y="411426"/>
            <a:ext cx="10892728" cy="66502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2.3 Asset-Side Approach 2.0 – Results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669D88-5851-7736-C4B1-C466740BA0AB}"/>
              </a:ext>
            </a:extLst>
          </p:cNvPr>
          <p:cNvSpPr/>
          <p:nvPr/>
        </p:nvSpPr>
        <p:spPr>
          <a:xfrm>
            <a:off x="542456" y="6309995"/>
            <a:ext cx="1110708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SNB’s FX interventions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D3D009-759C-B2A0-C68F-F8837196E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364" y="6309995"/>
            <a:ext cx="1056426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ABE984-754C-F633-9482-3C0749F4020F}"/>
              </a:ext>
            </a:extLst>
          </p:cNvPr>
          <p:cNvCxnSpPr>
            <a:cxnSpLocks/>
          </p:cNvCxnSpPr>
          <p:nvPr/>
        </p:nvCxnSpPr>
        <p:spPr>
          <a:xfrm>
            <a:off x="542457" y="1076447"/>
            <a:ext cx="11107086" cy="0"/>
          </a:xfrm>
          <a:prstGeom prst="line">
            <a:avLst/>
          </a:prstGeom>
          <a:ln w="19050">
            <a:solidFill>
              <a:srgbClr val="0638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711507-2884-7E54-610F-5BF62CD6216C}"/>
              </a:ext>
            </a:extLst>
          </p:cNvPr>
          <p:cNvCxnSpPr>
            <a:cxnSpLocks/>
          </p:cNvCxnSpPr>
          <p:nvPr/>
        </p:nvCxnSpPr>
        <p:spPr>
          <a:xfrm>
            <a:off x="542457" y="6187708"/>
            <a:ext cx="11107086" cy="0"/>
          </a:xfrm>
          <a:prstGeom prst="line">
            <a:avLst/>
          </a:prstGeom>
          <a:ln w="19050">
            <a:solidFill>
              <a:srgbClr val="0638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6F52A14-6BB3-A740-2C8B-E9E08B9F5D2B}"/>
              </a:ext>
            </a:extLst>
          </p:cNvPr>
          <p:cNvSpPr/>
          <p:nvPr/>
        </p:nvSpPr>
        <p:spPr>
          <a:xfrm>
            <a:off x="-98086" y="6096283"/>
            <a:ext cx="1406013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93229F-4AC6-4D58-166C-354186E00548}"/>
              </a:ext>
            </a:extLst>
          </p:cNvPr>
          <p:cNvSpPr/>
          <p:nvPr/>
        </p:nvSpPr>
        <p:spPr>
          <a:xfrm>
            <a:off x="795528" y="6096283"/>
            <a:ext cx="3520440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Source(s): SNB, Bloomberg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C45A4-6A6E-E858-1071-1C07E6C90489}"/>
              </a:ext>
            </a:extLst>
          </p:cNvPr>
          <p:cNvSpPr txBox="1"/>
          <p:nvPr/>
        </p:nvSpPr>
        <p:spPr>
          <a:xfrm>
            <a:off x="523983" y="1693682"/>
            <a:ext cx="2700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>
                <a:solidFill>
                  <a:srgbClr val="06387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IMF Provisional SNB FX Reserves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C3E2E1-E0D1-2635-281F-D06C0A55AB6C}"/>
              </a:ext>
            </a:extLst>
          </p:cNvPr>
          <p:cNvSpPr/>
          <p:nvPr/>
        </p:nvSpPr>
        <p:spPr>
          <a:xfrm>
            <a:off x="550476" y="1265467"/>
            <a:ext cx="5212080" cy="416620"/>
          </a:xfrm>
          <a:prstGeom prst="rect">
            <a:avLst/>
          </a:prstGeom>
          <a:solidFill>
            <a:srgbClr val="9DA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Monthly IMF Reserves vs FX Investment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0864C2-7A61-6815-571C-AF91783888C1}"/>
              </a:ext>
            </a:extLst>
          </p:cNvPr>
          <p:cNvSpPr/>
          <p:nvPr/>
        </p:nvSpPr>
        <p:spPr>
          <a:xfrm>
            <a:off x="6437463" y="1265467"/>
            <a:ext cx="5212080" cy="416620"/>
          </a:xfrm>
          <a:prstGeom prst="rect">
            <a:avLst/>
          </a:prstGeom>
          <a:solidFill>
            <a:srgbClr val="9DA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Predicted Intervention vs Reported FX Transactions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3B63B-C5D3-0A52-11FC-A7A81CE950E7}"/>
              </a:ext>
            </a:extLst>
          </p:cNvPr>
          <p:cNvSpPr txBox="1"/>
          <p:nvPr/>
        </p:nvSpPr>
        <p:spPr>
          <a:xfrm>
            <a:off x="6589179" y="1693682"/>
            <a:ext cx="2700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rgbClr val="06387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1-Week Delay</a:t>
            </a:r>
            <a:endParaRPr lang="en-CH" sz="1400" i="1" dirty="0">
              <a:solidFill>
                <a:srgbClr val="06387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graph with a line and a red line&#10;&#10;AI-generated content may be incorrect.">
            <a:extLst>
              <a:ext uri="{FF2B5EF4-FFF2-40B4-BE49-F238E27FC236}">
                <a16:creationId xmlns:a16="http://schemas.microsoft.com/office/drawing/2014/main" id="{0BF98716-92B8-F9B0-C66A-0ECA5E082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671" y="2197826"/>
            <a:ext cx="5215872" cy="3730752"/>
          </a:xfrm>
          <a:prstGeom prst="rect">
            <a:avLst/>
          </a:prstGeom>
        </p:spPr>
      </p:pic>
      <p:pic>
        <p:nvPicPr>
          <p:cNvPr id="4" name="Picture 3" descr="A graph of a stock market&#10;&#10;AI-generated content may be incorrect.">
            <a:extLst>
              <a:ext uri="{FF2B5EF4-FFF2-40B4-BE49-F238E27FC236}">
                <a16:creationId xmlns:a16="http://schemas.microsoft.com/office/drawing/2014/main" id="{D09F50BF-9E92-B2C1-0248-C7C46E397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02" y="2197826"/>
            <a:ext cx="5214654" cy="373075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F1B6E1-641E-93FB-BC04-7EC3306CCF0B}"/>
              </a:ext>
            </a:extLst>
          </p:cNvPr>
          <p:cNvCxnSpPr>
            <a:cxnSpLocks/>
          </p:cNvCxnSpPr>
          <p:nvPr/>
        </p:nvCxnSpPr>
        <p:spPr>
          <a:xfrm>
            <a:off x="6096000" y="2092960"/>
            <a:ext cx="0" cy="3837536"/>
          </a:xfrm>
          <a:prstGeom prst="line">
            <a:avLst/>
          </a:prstGeom>
          <a:ln>
            <a:solidFill>
              <a:srgbClr val="18387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741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DA9A2-7210-286F-2098-BA74F466F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B47C-892A-0C0B-2CA7-958BCC160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56" y="411426"/>
            <a:ext cx="10892728" cy="66502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2.4 Comparison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E77C87-2285-A801-2A4D-2F13021CD2CF}"/>
              </a:ext>
            </a:extLst>
          </p:cNvPr>
          <p:cNvSpPr/>
          <p:nvPr/>
        </p:nvSpPr>
        <p:spPr>
          <a:xfrm>
            <a:off x="542456" y="6309995"/>
            <a:ext cx="1110708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SNB’s FX interventions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247E6C-4138-EEF6-D83C-2CF69ACFA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364" y="6309995"/>
            <a:ext cx="1056426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1CE24C-FBE6-4752-3500-81A62C2705AD}"/>
              </a:ext>
            </a:extLst>
          </p:cNvPr>
          <p:cNvCxnSpPr>
            <a:cxnSpLocks/>
          </p:cNvCxnSpPr>
          <p:nvPr/>
        </p:nvCxnSpPr>
        <p:spPr>
          <a:xfrm>
            <a:off x="542457" y="1076447"/>
            <a:ext cx="11107086" cy="0"/>
          </a:xfrm>
          <a:prstGeom prst="line">
            <a:avLst/>
          </a:prstGeom>
          <a:ln w="19050">
            <a:solidFill>
              <a:srgbClr val="0638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A93C7C-1BBA-0D0A-F9C6-49EF229BC5ED}"/>
              </a:ext>
            </a:extLst>
          </p:cNvPr>
          <p:cNvCxnSpPr>
            <a:cxnSpLocks/>
          </p:cNvCxnSpPr>
          <p:nvPr/>
        </p:nvCxnSpPr>
        <p:spPr>
          <a:xfrm>
            <a:off x="542457" y="6187708"/>
            <a:ext cx="11107086" cy="0"/>
          </a:xfrm>
          <a:prstGeom prst="line">
            <a:avLst/>
          </a:prstGeom>
          <a:ln w="19050">
            <a:solidFill>
              <a:srgbClr val="0638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A7A7CF-651F-77E0-2A4A-9643302261CC}"/>
              </a:ext>
            </a:extLst>
          </p:cNvPr>
          <p:cNvSpPr/>
          <p:nvPr/>
        </p:nvSpPr>
        <p:spPr>
          <a:xfrm>
            <a:off x="-98086" y="6096283"/>
            <a:ext cx="1406013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502869-5A51-FCA9-767F-142E583D5084}"/>
              </a:ext>
            </a:extLst>
          </p:cNvPr>
          <p:cNvSpPr/>
          <p:nvPr/>
        </p:nvSpPr>
        <p:spPr>
          <a:xfrm>
            <a:off x="795528" y="6096283"/>
            <a:ext cx="3520440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Source(s): SNB, Bloomberg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215B41-D649-6595-257F-86046D6C93A6}"/>
              </a:ext>
            </a:extLst>
          </p:cNvPr>
          <p:cNvSpPr/>
          <p:nvPr/>
        </p:nvSpPr>
        <p:spPr>
          <a:xfrm>
            <a:off x="550476" y="1265467"/>
            <a:ext cx="3566160" cy="548640"/>
          </a:xfrm>
          <a:prstGeom prst="rect">
            <a:avLst/>
          </a:prstGeom>
          <a:solidFill>
            <a:srgbClr val="9DA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 Asset-Side Proxy vs Reported FX Transactions (Correlation) 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87019A-E390-26E3-AE65-52820C238BF8}"/>
              </a:ext>
            </a:extLst>
          </p:cNvPr>
          <p:cNvSpPr/>
          <p:nvPr/>
        </p:nvSpPr>
        <p:spPr>
          <a:xfrm>
            <a:off x="4312921" y="1265467"/>
            <a:ext cx="3566160" cy="548640"/>
          </a:xfrm>
          <a:prstGeom prst="rect">
            <a:avLst/>
          </a:prstGeom>
          <a:solidFill>
            <a:srgbClr val="9DA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 Liability-Side Proxy vs Reported FX Transactions (Correlation)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328957-6DE4-BA61-CEDF-8F6D53669F97}"/>
              </a:ext>
            </a:extLst>
          </p:cNvPr>
          <p:cNvSpPr/>
          <p:nvPr/>
        </p:nvSpPr>
        <p:spPr>
          <a:xfrm>
            <a:off x="8083385" y="1265467"/>
            <a:ext cx="3566160" cy="548640"/>
          </a:xfrm>
          <a:prstGeom prst="rect">
            <a:avLst/>
          </a:prstGeom>
          <a:solidFill>
            <a:srgbClr val="9DA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Predicted Intervention vs Reported FX Transactions (Correlation)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72FB4D-801C-9AB8-B823-B9BE0A35AAE9}"/>
              </a:ext>
            </a:extLst>
          </p:cNvPr>
          <p:cNvSpPr/>
          <p:nvPr/>
        </p:nvSpPr>
        <p:spPr>
          <a:xfrm>
            <a:off x="542456" y="5020235"/>
            <a:ext cx="3566160" cy="99576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Correlation: 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0.825</a:t>
            </a:r>
          </a:p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Absolute Error: 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9,429.0 mCHF</a:t>
            </a:r>
          </a:p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 Mean Square Error: 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13236.4 mCHF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ABA8CD7-6102-05EF-AC27-202A302C1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777" y="7295060"/>
            <a:ext cx="7670800" cy="29718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7BACAF-5CDD-218E-FDD5-34C2AA5A8307}"/>
              </a:ext>
            </a:extLst>
          </p:cNvPr>
          <p:cNvCxnSpPr>
            <a:cxnSpLocks/>
          </p:cNvCxnSpPr>
          <p:nvPr/>
        </p:nvCxnSpPr>
        <p:spPr>
          <a:xfrm>
            <a:off x="542456" y="5020235"/>
            <a:ext cx="3566160" cy="0"/>
          </a:xfrm>
          <a:prstGeom prst="line">
            <a:avLst/>
          </a:prstGeom>
          <a:ln>
            <a:solidFill>
              <a:srgbClr val="18387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45AE06-D497-30AD-E73B-67813B575AA2}"/>
              </a:ext>
            </a:extLst>
          </p:cNvPr>
          <p:cNvSpPr/>
          <p:nvPr/>
        </p:nvSpPr>
        <p:spPr>
          <a:xfrm>
            <a:off x="4312921" y="5020235"/>
            <a:ext cx="3566160" cy="99576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Correlation: 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0.817</a:t>
            </a:r>
          </a:p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Absolute Error: 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10,336.9 mCHF</a:t>
            </a:r>
          </a:p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 Mean Square Error: 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13,012.4 mCHF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A7BC90-97F4-3C7A-8DF6-B2A827EEF87E}"/>
              </a:ext>
            </a:extLst>
          </p:cNvPr>
          <p:cNvCxnSpPr>
            <a:cxnSpLocks/>
          </p:cNvCxnSpPr>
          <p:nvPr/>
        </p:nvCxnSpPr>
        <p:spPr>
          <a:xfrm>
            <a:off x="4312921" y="5020235"/>
            <a:ext cx="3566160" cy="0"/>
          </a:xfrm>
          <a:prstGeom prst="line">
            <a:avLst/>
          </a:prstGeom>
          <a:ln>
            <a:solidFill>
              <a:srgbClr val="18387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8F9F4A5-F193-A302-B823-DB56E4EE30A8}"/>
              </a:ext>
            </a:extLst>
          </p:cNvPr>
          <p:cNvSpPr/>
          <p:nvPr/>
        </p:nvSpPr>
        <p:spPr>
          <a:xfrm>
            <a:off x="8098709" y="5024823"/>
            <a:ext cx="3566160" cy="99576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Correlation: 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0.854</a:t>
            </a:r>
          </a:p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Absolute Error: 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8,806.1 mCHF</a:t>
            </a:r>
          </a:p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 Mean Square Error: 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12,785.3 mCHF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6EB410-8068-CB3B-4937-F5D67C489FC8}"/>
              </a:ext>
            </a:extLst>
          </p:cNvPr>
          <p:cNvCxnSpPr>
            <a:cxnSpLocks/>
          </p:cNvCxnSpPr>
          <p:nvPr/>
        </p:nvCxnSpPr>
        <p:spPr>
          <a:xfrm>
            <a:off x="8098709" y="5024823"/>
            <a:ext cx="3566160" cy="0"/>
          </a:xfrm>
          <a:prstGeom prst="line">
            <a:avLst/>
          </a:prstGeom>
          <a:ln>
            <a:solidFill>
              <a:srgbClr val="18387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75590748-C80A-008D-3B70-12326AC63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76" y="1995953"/>
            <a:ext cx="3558140" cy="2844913"/>
          </a:xfrm>
          <a:prstGeom prst="rect">
            <a:avLst/>
          </a:prstGeom>
        </p:spPr>
      </p:pic>
      <p:pic>
        <p:nvPicPr>
          <p:cNvPr id="4" name="Picture 3" descr="A graph of a line with dots&#10;&#10;AI-generated content may be incorrect.">
            <a:extLst>
              <a:ext uri="{FF2B5EF4-FFF2-40B4-BE49-F238E27FC236}">
                <a16:creationId xmlns:a16="http://schemas.microsoft.com/office/drawing/2014/main" id="{9A84A19D-C762-71B1-0E41-3406B841F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2295" y="1995953"/>
            <a:ext cx="3566786" cy="2843784"/>
          </a:xfrm>
          <a:prstGeom prst="rect">
            <a:avLst/>
          </a:prstGeom>
        </p:spPr>
      </p:pic>
      <p:pic>
        <p:nvPicPr>
          <p:cNvPr id="5" name="Picture 4" descr="A graph with blue dots and lines&#10;&#10;AI-generated content may be incorrect.">
            <a:extLst>
              <a:ext uri="{FF2B5EF4-FFF2-40B4-BE49-F238E27FC236}">
                <a16:creationId xmlns:a16="http://schemas.microsoft.com/office/drawing/2014/main" id="{CE00A709-F6B4-513E-F1AC-66F6D630A7E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083385" y="1995953"/>
            <a:ext cx="3566160" cy="28437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383D4A-4A80-211E-8F0C-5CA7BB12F33B}"/>
              </a:ext>
            </a:extLst>
          </p:cNvPr>
          <p:cNvCxnSpPr>
            <a:cxnSpLocks/>
          </p:cNvCxnSpPr>
          <p:nvPr/>
        </p:nvCxnSpPr>
        <p:spPr>
          <a:xfrm>
            <a:off x="4228290" y="1940568"/>
            <a:ext cx="0" cy="2903808"/>
          </a:xfrm>
          <a:prstGeom prst="line">
            <a:avLst/>
          </a:prstGeom>
          <a:ln>
            <a:solidFill>
              <a:srgbClr val="18387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9076F6-E726-8F87-6AA1-E0CF4750E130}"/>
              </a:ext>
            </a:extLst>
          </p:cNvPr>
          <p:cNvCxnSpPr>
            <a:cxnSpLocks/>
          </p:cNvCxnSpPr>
          <p:nvPr/>
        </p:nvCxnSpPr>
        <p:spPr>
          <a:xfrm>
            <a:off x="7999380" y="1940568"/>
            <a:ext cx="0" cy="2903808"/>
          </a:xfrm>
          <a:prstGeom prst="line">
            <a:avLst/>
          </a:prstGeom>
          <a:ln>
            <a:solidFill>
              <a:srgbClr val="18387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952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8A7A4-35CB-BD7F-277D-E503D8F0A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19F929-888C-2997-E3E1-F284A463F231}"/>
              </a:ext>
            </a:extLst>
          </p:cNvPr>
          <p:cNvSpPr/>
          <p:nvPr/>
        </p:nvSpPr>
        <p:spPr>
          <a:xfrm>
            <a:off x="-98086" y="6096283"/>
            <a:ext cx="1406013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7CABB5-032A-386B-0773-78874C1B9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Schweizerische Nationalbank – Wikipedia">
            <a:extLst>
              <a:ext uri="{FF2B5EF4-FFF2-40B4-BE49-F238E27FC236}">
                <a16:creationId xmlns:a16="http://schemas.microsoft.com/office/drawing/2014/main" id="{750A7A30-FF2B-AE06-82A6-DDD3607C1A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t="-109" b="10732"/>
          <a:stretch/>
        </p:blipFill>
        <p:spPr bwMode="auto">
          <a:xfrm>
            <a:off x="0" y="-3042667"/>
            <a:ext cx="12192000" cy="990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FDD9D49-578A-1567-3090-C72784857D62}"/>
              </a:ext>
            </a:extLst>
          </p:cNvPr>
          <p:cNvSpPr/>
          <p:nvPr/>
        </p:nvSpPr>
        <p:spPr>
          <a:xfrm>
            <a:off x="7100" y="-3042667"/>
            <a:ext cx="12192000" cy="9900667"/>
          </a:xfrm>
          <a:prstGeom prst="rect">
            <a:avLst/>
          </a:prstGeom>
          <a:solidFill>
            <a:srgbClr val="06387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C2FB61-3979-1148-DCD8-64B7D56A6A1F}"/>
              </a:ext>
            </a:extLst>
          </p:cNvPr>
          <p:cNvSpPr/>
          <p:nvPr/>
        </p:nvSpPr>
        <p:spPr>
          <a:xfrm>
            <a:off x="-842681" y="4360929"/>
            <a:ext cx="13034682" cy="1470212"/>
          </a:xfrm>
          <a:prstGeom prst="rect">
            <a:avLst/>
          </a:prstGeom>
          <a:solidFill>
            <a:srgbClr val="06387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SNB’s FX interventions</a:t>
            </a:r>
          </a:p>
          <a:p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Thank you for your attention!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13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2E2D1-6237-B419-B58C-A1DAEA2F4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2291-4CA8-09FC-1F32-2BDECD592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56" y="411426"/>
            <a:ext cx="10892728" cy="66502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CF0CC1-810C-5FA7-91D3-E8C125265B88}"/>
              </a:ext>
            </a:extLst>
          </p:cNvPr>
          <p:cNvSpPr/>
          <p:nvPr/>
        </p:nvSpPr>
        <p:spPr>
          <a:xfrm>
            <a:off x="542456" y="6309995"/>
            <a:ext cx="1110708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SNB’s FX interventions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A5BA28-FE97-BC91-5096-EE3D427BD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364" y="6309995"/>
            <a:ext cx="1056426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E95CB3-5A59-6C13-984D-B0A6B940A39A}"/>
              </a:ext>
            </a:extLst>
          </p:cNvPr>
          <p:cNvCxnSpPr>
            <a:cxnSpLocks/>
          </p:cNvCxnSpPr>
          <p:nvPr/>
        </p:nvCxnSpPr>
        <p:spPr>
          <a:xfrm>
            <a:off x="542457" y="1076447"/>
            <a:ext cx="11107086" cy="0"/>
          </a:xfrm>
          <a:prstGeom prst="line">
            <a:avLst/>
          </a:prstGeom>
          <a:ln w="19050">
            <a:solidFill>
              <a:srgbClr val="0638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B42813-802F-C40F-F254-18789AE2DBA9}"/>
              </a:ext>
            </a:extLst>
          </p:cNvPr>
          <p:cNvCxnSpPr>
            <a:cxnSpLocks/>
          </p:cNvCxnSpPr>
          <p:nvPr/>
        </p:nvCxnSpPr>
        <p:spPr>
          <a:xfrm>
            <a:off x="542457" y="6187708"/>
            <a:ext cx="11107086" cy="0"/>
          </a:xfrm>
          <a:prstGeom prst="line">
            <a:avLst/>
          </a:prstGeom>
          <a:ln w="19050">
            <a:solidFill>
              <a:srgbClr val="0638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E751D21-8D0B-2BAE-2A43-02EDA8B3B3CA}"/>
              </a:ext>
            </a:extLst>
          </p:cNvPr>
          <p:cNvSpPr/>
          <p:nvPr/>
        </p:nvSpPr>
        <p:spPr>
          <a:xfrm>
            <a:off x="-98086" y="6096283"/>
            <a:ext cx="1406013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724CA29-3921-D6B2-85BC-643090B72F41}"/>
              </a:ext>
            </a:extLst>
          </p:cNvPr>
          <p:cNvSpPr/>
          <p:nvPr/>
        </p:nvSpPr>
        <p:spPr>
          <a:xfrm>
            <a:off x="2028092" y="1468991"/>
            <a:ext cx="548640" cy="347472"/>
          </a:xfrm>
          <a:prstGeom prst="roundRect">
            <a:avLst/>
          </a:prstGeom>
          <a:solidFill>
            <a:srgbClr val="1838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FF11E0-12F7-AD6E-9093-4986990258E3}"/>
              </a:ext>
            </a:extLst>
          </p:cNvPr>
          <p:cNvSpPr/>
          <p:nvPr/>
        </p:nvSpPr>
        <p:spPr>
          <a:xfrm>
            <a:off x="2743657" y="1468991"/>
            <a:ext cx="6095542" cy="347472"/>
          </a:xfrm>
          <a:prstGeom prst="roundRect">
            <a:avLst/>
          </a:prstGeom>
          <a:solidFill>
            <a:srgbClr val="D1E6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Literature overview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CDF34AB-10FE-D3B7-D01F-6A221162CFBD}"/>
              </a:ext>
            </a:extLst>
          </p:cNvPr>
          <p:cNvSpPr/>
          <p:nvPr/>
        </p:nvSpPr>
        <p:spPr>
          <a:xfrm>
            <a:off x="2028092" y="1895142"/>
            <a:ext cx="548640" cy="347472"/>
          </a:xfrm>
          <a:prstGeom prst="roundRect">
            <a:avLst/>
          </a:prstGeom>
          <a:solidFill>
            <a:srgbClr val="1838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1.1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34EDC5-1C5F-CF6D-44A4-A0C0B9017718}"/>
              </a:ext>
            </a:extLst>
          </p:cNvPr>
          <p:cNvSpPr/>
          <p:nvPr/>
        </p:nvSpPr>
        <p:spPr>
          <a:xfrm>
            <a:off x="2907780" y="1895142"/>
            <a:ext cx="5931419" cy="347472"/>
          </a:xfrm>
          <a:prstGeom prst="roundRect">
            <a:avLst/>
          </a:prstGeom>
          <a:solidFill>
            <a:srgbClr val="D1E6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Central Banks Intervene in FX Markets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ABD996-E096-62DB-0A0C-0811644B6F2F}"/>
              </a:ext>
            </a:extLst>
          </p:cNvPr>
          <p:cNvSpPr/>
          <p:nvPr/>
        </p:nvSpPr>
        <p:spPr>
          <a:xfrm>
            <a:off x="9170247" y="1895142"/>
            <a:ext cx="548640" cy="347472"/>
          </a:xfrm>
          <a:prstGeom prst="roundRect">
            <a:avLst/>
          </a:prstGeom>
          <a:solidFill>
            <a:srgbClr val="D1E6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18E9B4-DEE1-18E0-1151-11B1DB50FCC2}"/>
              </a:ext>
            </a:extLst>
          </p:cNvPr>
          <p:cNvSpPr/>
          <p:nvPr/>
        </p:nvSpPr>
        <p:spPr>
          <a:xfrm>
            <a:off x="2028092" y="2395181"/>
            <a:ext cx="548640" cy="347472"/>
          </a:xfrm>
          <a:prstGeom prst="roundRect">
            <a:avLst/>
          </a:prstGeom>
          <a:solidFill>
            <a:srgbClr val="1838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1.2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8D5487-7744-F484-6B62-7C2B24505021}"/>
              </a:ext>
            </a:extLst>
          </p:cNvPr>
          <p:cNvSpPr/>
          <p:nvPr/>
        </p:nvSpPr>
        <p:spPr>
          <a:xfrm>
            <a:off x="2907780" y="2395181"/>
            <a:ext cx="5931419" cy="347472"/>
          </a:xfrm>
          <a:prstGeom prst="roundRect">
            <a:avLst/>
          </a:prstGeom>
          <a:solidFill>
            <a:srgbClr val="D1E6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Effects of FX Intervention on Central Bank’s BS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033E26D-F559-4E8A-C654-F4682BB1C4CD}"/>
              </a:ext>
            </a:extLst>
          </p:cNvPr>
          <p:cNvSpPr/>
          <p:nvPr/>
        </p:nvSpPr>
        <p:spPr>
          <a:xfrm>
            <a:off x="9170247" y="2395181"/>
            <a:ext cx="548640" cy="347472"/>
          </a:xfrm>
          <a:prstGeom prst="roundRect">
            <a:avLst/>
          </a:prstGeom>
          <a:solidFill>
            <a:srgbClr val="D1E6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174FF91-D2A3-EB9F-F45C-48707470B6C8}"/>
              </a:ext>
            </a:extLst>
          </p:cNvPr>
          <p:cNvSpPr/>
          <p:nvPr/>
        </p:nvSpPr>
        <p:spPr>
          <a:xfrm>
            <a:off x="2028092" y="2895220"/>
            <a:ext cx="548640" cy="347472"/>
          </a:xfrm>
          <a:prstGeom prst="roundRect">
            <a:avLst/>
          </a:prstGeom>
          <a:solidFill>
            <a:srgbClr val="1838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1.3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C80C632-4B48-498C-E589-400501B29C3A}"/>
              </a:ext>
            </a:extLst>
          </p:cNvPr>
          <p:cNvSpPr/>
          <p:nvPr/>
        </p:nvSpPr>
        <p:spPr>
          <a:xfrm>
            <a:off x="2907780" y="2895220"/>
            <a:ext cx="5931419" cy="347472"/>
          </a:xfrm>
          <a:prstGeom prst="roundRect">
            <a:avLst/>
          </a:prstGeom>
          <a:solidFill>
            <a:srgbClr val="D1E6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SNB and the “Safe Haven” Challenge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A5C5C3-43B7-0E4D-CE0A-C8C1C50C4C9D}"/>
              </a:ext>
            </a:extLst>
          </p:cNvPr>
          <p:cNvSpPr/>
          <p:nvPr/>
        </p:nvSpPr>
        <p:spPr>
          <a:xfrm>
            <a:off x="9170247" y="2895220"/>
            <a:ext cx="548640" cy="347472"/>
          </a:xfrm>
          <a:prstGeom prst="roundRect">
            <a:avLst/>
          </a:prstGeom>
          <a:solidFill>
            <a:srgbClr val="D1E6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9ADC709-D4FA-9EF2-E99C-494C7B994375}"/>
              </a:ext>
            </a:extLst>
          </p:cNvPr>
          <p:cNvSpPr/>
          <p:nvPr/>
        </p:nvSpPr>
        <p:spPr>
          <a:xfrm>
            <a:off x="2028092" y="3524563"/>
            <a:ext cx="548640" cy="347472"/>
          </a:xfrm>
          <a:prstGeom prst="roundRect">
            <a:avLst/>
          </a:prstGeom>
          <a:solidFill>
            <a:srgbClr val="1838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13EB3E7-6113-9253-CAF4-F6F27FEBEB07}"/>
              </a:ext>
            </a:extLst>
          </p:cNvPr>
          <p:cNvSpPr/>
          <p:nvPr/>
        </p:nvSpPr>
        <p:spPr>
          <a:xfrm>
            <a:off x="2743657" y="3524563"/>
            <a:ext cx="6095542" cy="347472"/>
          </a:xfrm>
          <a:prstGeom prst="roundRect">
            <a:avLst/>
          </a:prstGeom>
          <a:solidFill>
            <a:srgbClr val="D1E6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Empirical analysis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FC27B2C-D321-A822-D578-FE78E0F10DC1}"/>
              </a:ext>
            </a:extLst>
          </p:cNvPr>
          <p:cNvSpPr/>
          <p:nvPr/>
        </p:nvSpPr>
        <p:spPr>
          <a:xfrm>
            <a:off x="2028092" y="3950714"/>
            <a:ext cx="548640" cy="347472"/>
          </a:xfrm>
          <a:prstGeom prst="roundRect">
            <a:avLst/>
          </a:prstGeom>
          <a:solidFill>
            <a:srgbClr val="1838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2.1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F45D729-868C-0AC1-EA01-29E162AE82F7}"/>
              </a:ext>
            </a:extLst>
          </p:cNvPr>
          <p:cNvSpPr/>
          <p:nvPr/>
        </p:nvSpPr>
        <p:spPr>
          <a:xfrm>
            <a:off x="2907780" y="3950714"/>
            <a:ext cx="5931419" cy="347472"/>
          </a:xfrm>
          <a:prstGeom prst="roundRect">
            <a:avLst/>
          </a:prstGeom>
          <a:solidFill>
            <a:srgbClr val="D1E6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Asset-Side Approach 1.0 – Model &amp; Results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28802DC-55FC-ADFB-7F0C-64C24B739FBE}"/>
              </a:ext>
            </a:extLst>
          </p:cNvPr>
          <p:cNvSpPr/>
          <p:nvPr/>
        </p:nvSpPr>
        <p:spPr>
          <a:xfrm>
            <a:off x="9170247" y="3950714"/>
            <a:ext cx="548640" cy="347472"/>
          </a:xfrm>
          <a:prstGeom prst="roundRect">
            <a:avLst/>
          </a:prstGeom>
          <a:solidFill>
            <a:srgbClr val="D1E6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39C352-77EE-FB73-0681-A44E0BCE65ED}"/>
              </a:ext>
            </a:extLst>
          </p:cNvPr>
          <p:cNvSpPr/>
          <p:nvPr/>
        </p:nvSpPr>
        <p:spPr>
          <a:xfrm>
            <a:off x="2028092" y="4450753"/>
            <a:ext cx="548640" cy="347472"/>
          </a:xfrm>
          <a:prstGeom prst="roundRect">
            <a:avLst/>
          </a:prstGeom>
          <a:solidFill>
            <a:srgbClr val="1838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2.2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2473C57-65D0-D6A8-A4C0-C03F8C345C43}"/>
              </a:ext>
            </a:extLst>
          </p:cNvPr>
          <p:cNvSpPr/>
          <p:nvPr/>
        </p:nvSpPr>
        <p:spPr>
          <a:xfrm>
            <a:off x="2907780" y="4450753"/>
            <a:ext cx="5931419" cy="347472"/>
          </a:xfrm>
          <a:prstGeom prst="roundRect">
            <a:avLst/>
          </a:prstGeom>
          <a:solidFill>
            <a:srgbClr val="D1E6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Liability-Side Approach – Model &amp; Results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94C995A-409A-1C84-4C3F-6D133D1C358B}"/>
              </a:ext>
            </a:extLst>
          </p:cNvPr>
          <p:cNvSpPr/>
          <p:nvPr/>
        </p:nvSpPr>
        <p:spPr>
          <a:xfrm>
            <a:off x="9170247" y="4450753"/>
            <a:ext cx="548640" cy="347472"/>
          </a:xfrm>
          <a:prstGeom prst="roundRect">
            <a:avLst/>
          </a:prstGeom>
          <a:solidFill>
            <a:srgbClr val="D1E6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A0D9B64-9392-FE84-3659-6949061BD01B}"/>
              </a:ext>
            </a:extLst>
          </p:cNvPr>
          <p:cNvSpPr/>
          <p:nvPr/>
        </p:nvSpPr>
        <p:spPr>
          <a:xfrm>
            <a:off x="2028092" y="4950792"/>
            <a:ext cx="548640" cy="347472"/>
          </a:xfrm>
          <a:prstGeom prst="roundRect">
            <a:avLst/>
          </a:prstGeom>
          <a:solidFill>
            <a:srgbClr val="1838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2.3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C8ADCAE-935D-0260-202B-905220D27308}"/>
              </a:ext>
            </a:extLst>
          </p:cNvPr>
          <p:cNvSpPr/>
          <p:nvPr/>
        </p:nvSpPr>
        <p:spPr>
          <a:xfrm>
            <a:off x="2907780" y="4950792"/>
            <a:ext cx="5931419" cy="347472"/>
          </a:xfrm>
          <a:prstGeom prst="roundRect">
            <a:avLst/>
          </a:prstGeom>
          <a:solidFill>
            <a:srgbClr val="D1E6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Asset-Side Approach 2.0 – Model &amp; Results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EC225F5-C1AA-E671-8C43-9CC1B79A9CFF}"/>
              </a:ext>
            </a:extLst>
          </p:cNvPr>
          <p:cNvSpPr/>
          <p:nvPr/>
        </p:nvSpPr>
        <p:spPr>
          <a:xfrm>
            <a:off x="9170247" y="4950792"/>
            <a:ext cx="548640" cy="347472"/>
          </a:xfrm>
          <a:prstGeom prst="roundRect">
            <a:avLst/>
          </a:prstGeom>
          <a:solidFill>
            <a:srgbClr val="D1E6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5985D5F-D9B0-B847-5404-C7966792D29D}"/>
              </a:ext>
            </a:extLst>
          </p:cNvPr>
          <p:cNvSpPr/>
          <p:nvPr/>
        </p:nvSpPr>
        <p:spPr>
          <a:xfrm>
            <a:off x="2028092" y="5450831"/>
            <a:ext cx="548640" cy="347472"/>
          </a:xfrm>
          <a:prstGeom prst="roundRect">
            <a:avLst/>
          </a:prstGeom>
          <a:solidFill>
            <a:srgbClr val="1838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2.4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D7B4F0F-078D-0A33-4113-2988FFC354D6}"/>
              </a:ext>
            </a:extLst>
          </p:cNvPr>
          <p:cNvSpPr/>
          <p:nvPr/>
        </p:nvSpPr>
        <p:spPr>
          <a:xfrm>
            <a:off x="2907780" y="5450831"/>
            <a:ext cx="5931419" cy="347472"/>
          </a:xfrm>
          <a:prstGeom prst="roundRect">
            <a:avLst/>
          </a:prstGeom>
          <a:solidFill>
            <a:srgbClr val="D1E6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Comparisons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99E57DC-2028-1C5C-815D-A59462A43D86}"/>
              </a:ext>
            </a:extLst>
          </p:cNvPr>
          <p:cNvSpPr/>
          <p:nvPr/>
        </p:nvSpPr>
        <p:spPr>
          <a:xfrm>
            <a:off x="9170247" y="5450831"/>
            <a:ext cx="548640" cy="347472"/>
          </a:xfrm>
          <a:prstGeom prst="roundRect">
            <a:avLst/>
          </a:prstGeom>
          <a:solidFill>
            <a:srgbClr val="D1E6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583428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66EEE-1074-BDFD-949D-2E95E09EA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2ACB6A-DD11-E804-5D1B-5F4664587A84}"/>
              </a:ext>
            </a:extLst>
          </p:cNvPr>
          <p:cNvSpPr/>
          <p:nvPr/>
        </p:nvSpPr>
        <p:spPr>
          <a:xfrm>
            <a:off x="-98086" y="6096283"/>
            <a:ext cx="1406013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42BDC-7979-7E3E-DF91-45150FE6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Schweizerische Nationalbank – Wikipedia">
            <a:extLst>
              <a:ext uri="{FF2B5EF4-FFF2-40B4-BE49-F238E27FC236}">
                <a16:creationId xmlns:a16="http://schemas.microsoft.com/office/drawing/2014/main" id="{A5D2F225-7E59-313C-55AE-2F31A8DB6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t="-109" b="10732"/>
          <a:stretch/>
        </p:blipFill>
        <p:spPr bwMode="auto">
          <a:xfrm>
            <a:off x="0" y="-3042667"/>
            <a:ext cx="12192000" cy="990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C24899F-BE48-75A9-BE56-512A84CB245D}"/>
              </a:ext>
            </a:extLst>
          </p:cNvPr>
          <p:cNvSpPr/>
          <p:nvPr/>
        </p:nvSpPr>
        <p:spPr>
          <a:xfrm>
            <a:off x="7100" y="-3042667"/>
            <a:ext cx="12192000" cy="9900667"/>
          </a:xfrm>
          <a:prstGeom prst="rect">
            <a:avLst/>
          </a:prstGeom>
          <a:solidFill>
            <a:srgbClr val="06387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AC71F2-4170-572E-59A6-E08F0FC694A5}"/>
              </a:ext>
            </a:extLst>
          </p:cNvPr>
          <p:cNvSpPr/>
          <p:nvPr/>
        </p:nvSpPr>
        <p:spPr>
          <a:xfrm>
            <a:off x="-842681" y="4360929"/>
            <a:ext cx="13034682" cy="1470212"/>
          </a:xfrm>
          <a:prstGeom prst="rect">
            <a:avLst/>
          </a:prstGeom>
          <a:solidFill>
            <a:srgbClr val="06387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SNB’s FX Interventions</a:t>
            </a:r>
          </a:p>
          <a:p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1 Literature overview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012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BAB56-8567-39CF-3CD7-759CA44FB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C313-63DE-5D69-5679-0AB0A924D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56" y="411426"/>
            <a:ext cx="10892728" cy="66502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1.1 Why Central Banks Intervene in FX Markets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E93CE-2C43-1F7B-42E8-A5AAF297E1EF}"/>
              </a:ext>
            </a:extLst>
          </p:cNvPr>
          <p:cNvSpPr/>
          <p:nvPr/>
        </p:nvSpPr>
        <p:spPr>
          <a:xfrm>
            <a:off x="542457" y="6309995"/>
            <a:ext cx="1110708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SNB’s FX interventions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46493C-D11E-BCA1-6D99-3819142FA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364" y="6309995"/>
            <a:ext cx="1056426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07661-0B0F-D58A-A84B-3A8855633089}"/>
              </a:ext>
            </a:extLst>
          </p:cNvPr>
          <p:cNvCxnSpPr>
            <a:cxnSpLocks/>
          </p:cNvCxnSpPr>
          <p:nvPr/>
        </p:nvCxnSpPr>
        <p:spPr>
          <a:xfrm>
            <a:off x="542457" y="1076447"/>
            <a:ext cx="11107086" cy="0"/>
          </a:xfrm>
          <a:prstGeom prst="line">
            <a:avLst/>
          </a:prstGeom>
          <a:ln w="19050">
            <a:solidFill>
              <a:srgbClr val="0638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788B38-AEA3-76FF-293B-8312E352869E}"/>
              </a:ext>
            </a:extLst>
          </p:cNvPr>
          <p:cNvCxnSpPr>
            <a:cxnSpLocks/>
          </p:cNvCxnSpPr>
          <p:nvPr/>
        </p:nvCxnSpPr>
        <p:spPr>
          <a:xfrm>
            <a:off x="542457" y="6187708"/>
            <a:ext cx="11107086" cy="0"/>
          </a:xfrm>
          <a:prstGeom prst="line">
            <a:avLst/>
          </a:prstGeom>
          <a:ln w="19050">
            <a:solidFill>
              <a:srgbClr val="0638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F0A0E0-68A7-AB8E-16D0-B1FBC084CEA8}"/>
              </a:ext>
            </a:extLst>
          </p:cNvPr>
          <p:cNvGrpSpPr/>
          <p:nvPr/>
        </p:nvGrpSpPr>
        <p:grpSpPr>
          <a:xfrm>
            <a:off x="546297" y="1842810"/>
            <a:ext cx="4716819" cy="682271"/>
            <a:chOff x="6404970" y="1395063"/>
            <a:chExt cx="5244575" cy="5861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CA7B6D-B3F9-73E7-1934-F08CF2157A46}"/>
                </a:ext>
              </a:extLst>
            </p:cNvPr>
            <p:cNvSpPr/>
            <p:nvPr/>
          </p:nvSpPr>
          <p:spPr>
            <a:xfrm>
              <a:off x="6530502" y="1395063"/>
              <a:ext cx="5119043" cy="586133"/>
            </a:xfrm>
            <a:prstGeom prst="rect">
              <a:avLst/>
            </a:prstGeom>
            <a:solidFill>
              <a:srgbClr val="E9F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Influence the level of exchange rate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E1CBD5-DAA6-C933-9F4B-393B1DB2C110}"/>
                </a:ext>
              </a:extLst>
            </p:cNvPr>
            <p:cNvSpPr/>
            <p:nvPr/>
          </p:nvSpPr>
          <p:spPr>
            <a:xfrm>
              <a:off x="6404970" y="1395063"/>
              <a:ext cx="151472" cy="586133"/>
            </a:xfrm>
            <a:prstGeom prst="rect">
              <a:avLst/>
            </a:prstGeom>
            <a:solidFill>
              <a:srgbClr val="0638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C09A2E-B48D-56E9-93E5-EB8504594A19}"/>
              </a:ext>
            </a:extLst>
          </p:cNvPr>
          <p:cNvGrpSpPr/>
          <p:nvPr/>
        </p:nvGrpSpPr>
        <p:grpSpPr>
          <a:xfrm>
            <a:off x="546297" y="2681706"/>
            <a:ext cx="4716819" cy="682271"/>
            <a:chOff x="6404970" y="2170034"/>
            <a:chExt cx="5244575" cy="5861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19281C-05BE-9CDC-D997-58EE9836B931}"/>
                </a:ext>
              </a:extLst>
            </p:cNvPr>
            <p:cNvSpPr/>
            <p:nvPr/>
          </p:nvSpPr>
          <p:spPr>
            <a:xfrm>
              <a:off x="6530502" y="2170034"/>
              <a:ext cx="5119043" cy="586133"/>
            </a:xfrm>
            <a:prstGeom prst="rect">
              <a:avLst/>
            </a:prstGeom>
            <a:solidFill>
              <a:srgbClr val="E9F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Smooth the trend path of the exchange rate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D80CC10-936B-E3D4-4D4E-1D4F02FFE364}"/>
                </a:ext>
              </a:extLst>
            </p:cNvPr>
            <p:cNvSpPr/>
            <p:nvPr/>
          </p:nvSpPr>
          <p:spPr>
            <a:xfrm>
              <a:off x="6404970" y="2170034"/>
              <a:ext cx="151472" cy="586133"/>
            </a:xfrm>
            <a:prstGeom prst="rect">
              <a:avLst/>
            </a:prstGeom>
            <a:solidFill>
              <a:srgbClr val="0638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AAAD059-A270-A8A3-6F0C-D6CC04B2FA8D}"/>
              </a:ext>
            </a:extLst>
          </p:cNvPr>
          <p:cNvGrpSpPr/>
          <p:nvPr/>
        </p:nvGrpSpPr>
        <p:grpSpPr>
          <a:xfrm>
            <a:off x="546297" y="3520603"/>
            <a:ext cx="4716819" cy="682271"/>
            <a:chOff x="6404970" y="2945005"/>
            <a:chExt cx="5244575" cy="5861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A5B732-2BF5-269C-D16E-67A612DC6E9E}"/>
                </a:ext>
              </a:extLst>
            </p:cNvPr>
            <p:cNvSpPr/>
            <p:nvPr/>
          </p:nvSpPr>
          <p:spPr>
            <a:xfrm>
              <a:off x="6530502" y="2945005"/>
              <a:ext cx="5119043" cy="586133"/>
            </a:xfrm>
            <a:prstGeom prst="rect">
              <a:avLst/>
            </a:prstGeom>
            <a:solidFill>
              <a:srgbClr val="E9F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Limit pressure caused by international investors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7B215F-DF88-F9EA-707B-2D4EFAAA029C}"/>
                </a:ext>
              </a:extLst>
            </p:cNvPr>
            <p:cNvSpPr/>
            <p:nvPr/>
          </p:nvSpPr>
          <p:spPr>
            <a:xfrm>
              <a:off x="6404970" y="2945005"/>
              <a:ext cx="151472" cy="586133"/>
            </a:xfrm>
            <a:prstGeom prst="rect">
              <a:avLst/>
            </a:prstGeom>
            <a:solidFill>
              <a:srgbClr val="0638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F3A083-B56C-267B-582D-9A2EADC25ECD}"/>
              </a:ext>
            </a:extLst>
          </p:cNvPr>
          <p:cNvGrpSpPr/>
          <p:nvPr/>
        </p:nvGrpSpPr>
        <p:grpSpPr>
          <a:xfrm>
            <a:off x="546297" y="4359499"/>
            <a:ext cx="4716819" cy="682271"/>
            <a:chOff x="6404970" y="3719976"/>
            <a:chExt cx="5244575" cy="5861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2068FA-4E83-F446-4360-F9B8B8C9923B}"/>
                </a:ext>
              </a:extLst>
            </p:cNvPr>
            <p:cNvSpPr/>
            <p:nvPr/>
          </p:nvSpPr>
          <p:spPr>
            <a:xfrm>
              <a:off x="6530502" y="3719976"/>
              <a:ext cx="5119043" cy="586133"/>
            </a:xfrm>
            <a:prstGeom prst="rect">
              <a:avLst/>
            </a:prstGeom>
            <a:solidFill>
              <a:srgbClr val="E9F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Limit exchange rate volatility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0FC734-A21E-1BA5-F237-B7D0431A1772}"/>
                </a:ext>
              </a:extLst>
            </p:cNvPr>
            <p:cNvSpPr/>
            <p:nvPr/>
          </p:nvSpPr>
          <p:spPr>
            <a:xfrm>
              <a:off x="6404970" y="3719976"/>
              <a:ext cx="151472" cy="586133"/>
            </a:xfrm>
            <a:prstGeom prst="rect">
              <a:avLst/>
            </a:prstGeom>
            <a:solidFill>
              <a:srgbClr val="0638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A97AFD-4AC8-BAE5-170F-F2C14D1C7F95}"/>
              </a:ext>
            </a:extLst>
          </p:cNvPr>
          <p:cNvGrpSpPr/>
          <p:nvPr/>
        </p:nvGrpSpPr>
        <p:grpSpPr>
          <a:xfrm>
            <a:off x="546295" y="5198395"/>
            <a:ext cx="4716819" cy="682271"/>
            <a:chOff x="6404968" y="4466986"/>
            <a:chExt cx="5244575" cy="5861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CB17E3-F3F9-65F8-DFB7-2C99FD08EB02}"/>
                </a:ext>
              </a:extLst>
            </p:cNvPr>
            <p:cNvSpPr/>
            <p:nvPr/>
          </p:nvSpPr>
          <p:spPr>
            <a:xfrm>
              <a:off x="6530500" y="4466986"/>
              <a:ext cx="5119043" cy="586133"/>
            </a:xfrm>
            <a:prstGeom prst="rect">
              <a:avLst/>
            </a:prstGeom>
            <a:solidFill>
              <a:srgbClr val="E9F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Provide liquidity to thin market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C3B0C3-B7AF-FC11-1EF7-358857B09092}"/>
                </a:ext>
              </a:extLst>
            </p:cNvPr>
            <p:cNvSpPr/>
            <p:nvPr/>
          </p:nvSpPr>
          <p:spPr>
            <a:xfrm>
              <a:off x="6404968" y="4466986"/>
              <a:ext cx="151472" cy="586133"/>
            </a:xfrm>
            <a:prstGeom prst="rect">
              <a:avLst/>
            </a:prstGeom>
            <a:solidFill>
              <a:srgbClr val="0638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CB4DA24-C07F-485B-6394-A85AA781BD28}"/>
              </a:ext>
            </a:extLst>
          </p:cNvPr>
          <p:cNvSpPr/>
          <p:nvPr/>
        </p:nvSpPr>
        <p:spPr>
          <a:xfrm>
            <a:off x="502805" y="2571501"/>
            <a:ext cx="223265" cy="218364"/>
          </a:xfrm>
          <a:prstGeom prst="ellipse">
            <a:avLst/>
          </a:prstGeom>
          <a:solidFill>
            <a:srgbClr val="0638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A406EE-CDA0-EC8A-9D74-9A9C3B28CF8B}"/>
              </a:ext>
            </a:extLst>
          </p:cNvPr>
          <p:cNvSpPr/>
          <p:nvPr/>
        </p:nvSpPr>
        <p:spPr>
          <a:xfrm>
            <a:off x="502805" y="3411576"/>
            <a:ext cx="223265" cy="218364"/>
          </a:xfrm>
          <a:prstGeom prst="ellipse">
            <a:avLst/>
          </a:prstGeom>
          <a:solidFill>
            <a:srgbClr val="0638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38AAE9F-5222-1FAB-3ABA-463D06F99D13}"/>
              </a:ext>
            </a:extLst>
          </p:cNvPr>
          <p:cNvSpPr/>
          <p:nvPr/>
        </p:nvSpPr>
        <p:spPr>
          <a:xfrm>
            <a:off x="502805" y="4257357"/>
            <a:ext cx="223265" cy="218364"/>
          </a:xfrm>
          <a:prstGeom prst="ellipse">
            <a:avLst/>
          </a:prstGeom>
          <a:solidFill>
            <a:srgbClr val="0638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A7C9B32-6E1F-3ED4-80AE-BD6DBA5E13C3}"/>
              </a:ext>
            </a:extLst>
          </p:cNvPr>
          <p:cNvSpPr/>
          <p:nvPr/>
        </p:nvSpPr>
        <p:spPr>
          <a:xfrm>
            <a:off x="502805" y="5095020"/>
            <a:ext cx="223265" cy="218364"/>
          </a:xfrm>
          <a:prstGeom prst="ellipse">
            <a:avLst/>
          </a:prstGeom>
          <a:solidFill>
            <a:srgbClr val="0638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69ECE351-1057-4E17-D5C9-1AA24139F663}"/>
              </a:ext>
            </a:extLst>
          </p:cNvPr>
          <p:cNvSpPr/>
          <p:nvPr/>
        </p:nvSpPr>
        <p:spPr>
          <a:xfrm>
            <a:off x="550477" y="1265467"/>
            <a:ext cx="4712637" cy="416620"/>
          </a:xfrm>
          <a:prstGeom prst="rect">
            <a:avLst/>
          </a:prstGeom>
          <a:solidFill>
            <a:srgbClr val="9DA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Intermediate Objectives</a:t>
            </a:r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8F9AD2F8-59D7-1BAB-BC9F-C41042C410B4}"/>
              </a:ext>
            </a:extLst>
          </p:cNvPr>
          <p:cNvSpPr/>
          <p:nvPr/>
        </p:nvSpPr>
        <p:spPr>
          <a:xfrm>
            <a:off x="6687879" y="1265467"/>
            <a:ext cx="4961664" cy="416620"/>
          </a:xfrm>
          <a:prstGeom prst="rect">
            <a:avLst/>
          </a:prstGeom>
          <a:solidFill>
            <a:srgbClr val="9DA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Goals</a:t>
            </a:r>
            <a:endParaRPr lang="en-US" sz="1600" b="1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1C471C-ADA1-615E-88D1-EE840F75D79D}"/>
              </a:ext>
            </a:extLst>
          </p:cNvPr>
          <p:cNvSpPr/>
          <p:nvPr/>
        </p:nvSpPr>
        <p:spPr>
          <a:xfrm>
            <a:off x="502805" y="1740142"/>
            <a:ext cx="223265" cy="218364"/>
          </a:xfrm>
          <a:prstGeom prst="ellipse">
            <a:avLst/>
          </a:prstGeom>
          <a:solidFill>
            <a:srgbClr val="0638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D3B18C-620B-D036-0E6B-CE5BB97525B5}"/>
              </a:ext>
            </a:extLst>
          </p:cNvPr>
          <p:cNvSpPr/>
          <p:nvPr/>
        </p:nvSpPr>
        <p:spPr>
          <a:xfrm>
            <a:off x="6687879" y="1842810"/>
            <a:ext cx="4961664" cy="4037856"/>
          </a:xfrm>
          <a:prstGeom prst="rect">
            <a:avLst/>
          </a:prstGeom>
          <a:solidFill>
            <a:srgbClr val="E9F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898EBD7-D637-0903-5012-A9F9F42ABFCF}"/>
              </a:ext>
            </a:extLst>
          </p:cNvPr>
          <p:cNvGrpSpPr/>
          <p:nvPr/>
        </p:nvGrpSpPr>
        <p:grpSpPr>
          <a:xfrm>
            <a:off x="7055016" y="2096743"/>
            <a:ext cx="4227390" cy="3529990"/>
            <a:chOff x="6998591" y="2089886"/>
            <a:chExt cx="4227390" cy="35299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6D8B1EAB-E196-2C64-6A3C-482F200EDC1E}"/>
                </a:ext>
              </a:extLst>
            </p:cNvPr>
            <p:cNvSpPr/>
            <p:nvPr/>
          </p:nvSpPr>
          <p:spPr>
            <a:xfrm rot="16200000">
              <a:off x="6998591" y="3173766"/>
              <a:ext cx="1371600" cy="1371600"/>
            </a:xfrm>
            <a:prstGeom prst="hexagon">
              <a:avLst/>
            </a:prstGeom>
            <a:solidFill>
              <a:srgbClr val="0638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367E8D50-9052-A87F-3717-B3C4D5C321E2}"/>
                </a:ext>
              </a:extLst>
            </p:cNvPr>
            <p:cNvSpPr/>
            <p:nvPr/>
          </p:nvSpPr>
          <p:spPr>
            <a:xfrm rot="16200000">
              <a:off x="9854381" y="3173990"/>
              <a:ext cx="1371600" cy="1371600"/>
            </a:xfrm>
            <a:prstGeom prst="hexagon">
              <a:avLst/>
            </a:prstGeom>
            <a:solidFill>
              <a:srgbClr val="0638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D179C667-94AF-B5F2-9418-AA8544AAB13B}"/>
                </a:ext>
              </a:extLst>
            </p:cNvPr>
            <p:cNvSpPr/>
            <p:nvPr/>
          </p:nvSpPr>
          <p:spPr>
            <a:xfrm rot="16200000">
              <a:off x="9138704" y="4248276"/>
              <a:ext cx="1371600" cy="1371600"/>
            </a:xfrm>
            <a:prstGeom prst="hexagon">
              <a:avLst/>
            </a:prstGeom>
            <a:solidFill>
              <a:srgbClr val="0638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7CBDA6AB-F26B-8D32-EDE5-C3D2AE09E90D}"/>
                </a:ext>
              </a:extLst>
            </p:cNvPr>
            <p:cNvSpPr/>
            <p:nvPr/>
          </p:nvSpPr>
          <p:spPr>
            <a:xfrm rot="16200000">
              <a:off x="7710463" y="4248276"/>
              <a:ext cx="1371600" cy="1371600"/>
            </a:xfrm>
            <a:prstGeom prst="hexagon">
              <a:avLst/>
            </a:prstGeom>
            <a:solidFill>
              <a:srgbClr val="0638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B756F36A-BB72-48A7-DAE3-4BD1C605B4E8}"/>
                </a:ext>
              </a:extLst>
            </p:cNvPr>
            <p:cNvSpPr/>
            <p:nvPr/>
          </p:nvSpPr>
          <p:spPr>
            <a:xfrm rot="16200000">
              <a:off x="7710463" y="2089886"/>
              <a:ext cx="1371600" cy="1371600"/>
            </a:xfrm>
            <a:prstGeom prst="hexagon">
              <a:avLst/>
            </a:prstGeom>
            <a:solidFill>
              <a:srgbClr val="0638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EE7CD66C-5935-C45F-700B-DD5C14FFC4CD}"/>
                </a:ext>
              </a:extLst>
            </p:cNvPr>
            <p:cNvSpPr/>
            <p:nvPr/>
          </p:nvSpPr>
          <p:spPr>
            <a:xfrm rot="16200000">
              <a:off x="9137380" y="2091593"/>
              <a:ext cx="1371600" cy="1371600"/>
            </a:xfrm>
            <a:prstGeom prst="hexagon">
              <a:avLst/>
            </a:prstGeom>
            <a:solidFill>
              <a:srgbClr val="0638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FC739FD-D54D-D9E8-447E-75AB4232BB9D}"/>
                </a:ext>
              </a:extLst>
            </p:cNvPr>
            <p:cNvSpPr/>
            <p:nvPr/>
          </p:nvSpPr>
          <p:spPr>
            <a:xfrm>
              <a:off x="7710462" y="2572513"/>
              <a:ext cx="1371600" cy="6830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Price stability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0EADFE7-608E-13E2-E144-7BC8F45804C5}"/>
                </a:ext>
              </a:extLst>
            </p:cNvPr>
            <p:cNvSpPr/>
            <p:nvPr/>
          </p:nvSpPr>
          <p:spPr>
            <a:xfrm>
              <a:off x="9136907" y="2572513"/>
              <a:ext cx="1371600" cy="6830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Building reserves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BF524D5-D64D-4EB2-EF38-2AD007B9F8A6}"/>
                </a:ext>
              </a:extLst>
            </p:cNvPr>
            <p:cNvSpPr/>
            <p:nvPr/>
          </p:nvSpPr>
          <p:spPr>
            <a:xfrm>
              <a:off x="9854381" y="3652523"/>
              <a:ext cx="1371600" cy="6830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Manage capital flows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03DB88B-04AB-C801-F1E1-6EC3CF4DE1BD}"/>
                </a:ext>
              </a:extLst>
            </p:cNvPr>
            <p:cNvSpPr/>
            <p:nvPr/>
          </p:nvSpPr>
          <p:spPr>
            <a:xfrm>
              <a:off x="9136907" y="4730864"/>
              <a:ext cx="1371600" cy="6830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FX funding shortages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5E69EFE-106D-CAB6-38A1-5C2703FC36D3}"/>
                </a:ext>
              </a:extLst>
            </p:cNvPr>
            <p:cNvSpPr/>
            <p:nvPr/>
          </p:nvSpPr>
          <p:spPr>
            <a:xfrm>
              <a:off x="7715050" y="4730828"/>
              <a:ext cx="1371600" cy="6830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Contain stressed trading conditions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DB86BFD-9ACF-B8D0-40FE-3311FA882702}"/>
                </a:ext>
              </a:extLst>
            </p:cNvPr>
            <p:cNvSpPr/>
            <p:nvPr/>
          </p:nvSpPr>
          <p:spPr>
            <a:xfrm>
              <a:off x="7001218" y="3658596"/>
              <a:ext cx="1371600" cy="6830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External competitiveness</a:t>
              </a:r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66CF33BA-C6DD-5766-F717-4EAB39ECBB67}"/>
                </a:ext>
              </a:extLst>
            </p:cNvPr>
            <p:cNvSpPr/>
            <p:nvPr/>
          </p:nvSpPr>
          <p:spPr>
            <a:xfrm rot="16200000">
              <a:off x="8426788" y="3173991"/>
              <a:ext cx="1371600" cy="1371600"/>
            </a:xfrm>
            <a:prstGeom prst="hexagon">
              <a:avLst/>
            </a:prstGeom>
            <a:solidFill>
              <a:srgbClr val="0638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DD33B2C-1059-AA91-81DF-34737421DF26}"/>
                </a:ext>
              </a:extLst>
            </p:cNvPr>
            <p:cNvSpPr/>
            <p:nvPr/>
          </p:nvSpPr>
          <p:spPr>
            <a:xfrm>
              <a:off x="8426787" y="3656580"/>
              <a:ext cx="1371600" cy="6830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Smooth commodity prices</a:t>
              </a:r>
            </a:p>
          </p:txBody>
        </p:sp>
      </p:grpSp>
      <p:sp>
        <p:nvSpPr>
          <p:cNvPr id="53" name="Triangle 52">
            <a:extLst>
              <a:ext uri="{FF2B5EF4-FFF2-40B4-BE49-F238E27FC236}">
                <a16:creationId xmlns:a16="http://schemas.microsoft.com/office/drawing/2014/main" id="{339AEE63-4F2C-9D90-56A0-948B4B0166BE}"/>
              </a:ext>
            </a:extLst>
          </p:cNvPr>
          <p:cNvSpPr/>
          <p:nvPr/>
        </p:nvSpPr>
        <p:spPr>
          <a:xfrm rot="5400000">
            <a:off x="3956568" y="3450978"/>
            <a:ext cx="4037855" cy="821519"/>
          </a:xfrm>
          <a:prstGeom prst="triangle">
            <a:avLst/>
          </a:prstGeom>
          <a:solidFill>
            <a:srgbClr val="9DA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B4B23A-A67A-6F5D-2E06-D7BB5883E159}"/>
              </a:ext>
            </a:extLst>
          </p:cNvPr>
          <p:cNvSpPr/>
          <p:nvPr/>
        </p:nvSpPr>
        <p:spPr>
          <a:xfrm>
            <a:off x="-98086" y="6096283"/>
            <a:ext cx="1406013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pic>
        <p:nvPicPr>
          <p:cNvPr id="57" name="Graphic 56" descr="Periodic Graph with solid fill">
            <a:extLst>
              <a:ext uri="{FF2B5EF4-FFF2-40B4-BE49-F238E27FC236}">
                <a16:creationId xmlns:a16="http://schemas.microsoft.com/office/drawing/2014/main" id="{49827156-0D3D-FC7F-F55C-BF00C19F5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0482" y="2250790"/>
            <a:ext cx="365760" cy="365760"/>
          </a:xfrm>
          <a:prstGeom prst="rect">
            <a:avLst/>
          </a:prstGeom>
        </p:spPr>
      </p:pic>
      <p:pic>
        <p:nvPicPr>
          <p:cNvPr id="59" name="Graphic 58" descr="Presentation with bar chart with solid fill">
            <a:extLst>
              <a:ext uri="{FF2B5EF4-FFF2-40B4-BE49-F238E27FC236}">
                <a16:creationId xmlns:a16="http://schemas.microsoft.com/office/drawing/2014/main" id="{1A860803-C079-60B5-D8C3-24D99C365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0482" y="4375729"/>
            <a:ext cx="365760" cy="365760"/>
          </a:xfrm>
          <a:prstGeom prst="rect">
            <a:avLst/>
          </a:prstGeom>
        </p:spPr>
      </p:pic>
      <p:pic>
        <p:nvPicPr>
          <p:cNvPr id="61" name="Graphic 60" descr="Oil Barrel with solid fill">
            <a:extLst>
              <a:ext uri="{FF2B5EF4-FFF2-40B4-BE49-F238E27FC236}">
                <a16:creationId xmlns:a16="http://schemas.microsoft.com/office/drawing/2014/main" id="{FB1A5C18-DE90-A092-BE11-B75B6A8B2F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9724" y="3301694"/>
            <a:ext cx="365760" cy="365760"/>
          </a:xfrm>
          <a:prstGeom prst="rect">
            <a:avLst/>
          </a:prstGeom>
        </p:spPr>
      </p:pic>
      <p:pic>
        <p:nvPicPr>
          <p:cNvPr id="2049" name="Graphic 2048" descr="Credit card with solid fill">
            <a:extLst>
              <a:ext uri="{FF2B5EF4-FFF2-40B4-BE49-F238E27FC236}">
                <a16:creationId xmlns:a16="http://schemas.microsoft.com/office/drawing/2014/main" id="{25640FC0-500B-BB65-4C24-847583E6C4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13726" y="3301694"/>
            <a:ext cx="365760" cy="365760"/>
          </a:xfrm>
          <a:prstGeom prst="rect">
            <a:avLst/>
          </a:prstGeom>
        </p:spPr>
      </p:pic>
      <p:pic>
        <p:nvPicPr>
          <p:cNvPr id="2054" name="Graphic 2053" descr="Coins with solid fill">
            <a:extLst>
              <a:ext uri="{FF2B5EF4-FFF2-40B4-BE49-F238E27FC236}">
                <a16:creationId xmlns:a16="http://schemas.microsoft.com/office/drawing/2014/main" id="{C8CCBF18-6354-A082-9463-205576EFFB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97840" y="4375729"/>
            <a:ext cx="365760" cy="365760"/>
          </a:xfrm>
          <a:prstGeom prst="rect">
            <a:avLst/>
          </a:prstGeom>
        </p:spPr>
      </p:pic>
      <p:pic>
        <p:nvPicPr>
          <p:cNvPr id="2056" name="Graphic 2055" descr="Safe with solid fill">
            <a:extLst>
              <a:ext uri="{FF2B5EF4-FFF2-40B4-BE49-F238E27FC236}">
                <a16:creationId xmlns:a16="http://schemas.microsoft.com/office/drawing/2014/main" id="{6ABD2A62-5876-F762-39D1-0761F73FE2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97840" y="2250790"/>
            <a:ext cx="365760" cy="365760"/>
          </a:xfrm>
          <a:prstGeom prst="rect">
            <a:avLst/>
          </a:prstGeom>
        </p:spPr>
      </p:pic>
      <p:pic>
        <p:nvPicPr>
          <p:cNvPr id="2067" name="Graphic 2066" descr="Podium with solid fill">
            <a:extLst>
              <a:ext uri="{FF2B5EF4-FFF2-40B4-BE49-F238E27FC236}">
                <a16:creationId xmlns:a16="http://schemas.microsoft.com/office/drawing/2014/main" id="{7BE8B314-03FC-9E30-2122-7A2C6AF2C1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61286" y="3305045"/>
            <a:ext cx="359059" cy="359059"/>
          </a:xfrm>
          <a:prstGeom prst="rect">
            <a:avLst/>
          </a:prstGeom>
        </p:spPr>
      </p:pic>
      <p:sp>
        <p:nvSpPr>
          <p:cNvPr id="2068" name="Rectangle 2067">
            <a:extLst>
              <a:ext uri="{FF2B5EF4-FFF2-40B4-BE49-F238E27FC236}">
                <a16:creationId xmlns:a16="http://schemas.microsoft.com/office/drawing/2014/main" id="{BC1C3FE9-BE5B-6B4E-366E-F69D31AC7849}"/>
              </a:ext>
            </a:extLst>
          </p:cNvPr>
          <p:cNvSpPr/>
          <p:nvPr/>
        </p:nvSpPr>
        <p:spPr>
          <a:xfrm>
            <a:off x="795528" y="6096283"/>
            <a:ext cx="3520440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Source(s): BIS</a:t>
            </a:r>
          </a:p>
        </p:txBody>
      </p:sp>
    </p:spTree>
    <p:extLst>
      <p:ext uri="{BB962C8B-B14F-4D97-AF65-F5344CB8AC3E}">
        <p14:creationId xmlns:p14="http://schemas.microsoft.com/office/powerpoint/2010/main" val="82299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9C52E-DB47-C210-C16E-60CB2A7F3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ABA8-27FC-247C-0F64-B339EEA4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56" y="411426"/>
            <a:ext cx="10892728" cy="66502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1.2 Effects of FX Intervention on Central Bank’s BS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5F29F3-E7CD-F5A9-D568-CD96C069CB19}"/>
              </a:ext>
            </a:extLst>
          </p:cNvPr>
          <p:cNvSpPr/>
          <p:nvPr/>
        </p:nvSpPr>
        <p:spPr>
          <a:xfrm>
            <a:off x="542457" y="6309995"/>
            <a:ext cx="1110708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SNB’s FX interventions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29414E-5883-1D3C-F4B6-084AEF785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364" y="6309995"/>
            <a:ext cx="1056426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2EBC06-71CB-FF63-318B-4915E26280CF}"/>
              </a:ext>
            </a:extLst>
          </p:cNvPr>
          <p:cNvCxnSpPr>
            <a:cxnSpLocks/>
          </p:cNvCxnSpPr>
          <p:nvPr/>
        </p:nvCxnSpPr>
        <p:spPr>
          <a:xfrm>
            <a:off x="542457" y="1076447"/>
            <a:ext cx="11107086" cy="0"/>
          </a:xfrm>
          <a:prstGeom prst="line">
            <a:avLst/>
          </a:prstGeom>
          <a:ln w="19050">
            <a:solidFill>
              <a:srgbClr val="0638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16457C-BB45-EB37-B473-7DF1BE643383}"/>
              </a:ext>
            </a:extLst>
          </p:cNvPr>
          <p:cNvCxnSpPr>
            <a:cxnSpLocks/>
          </p:cNvCxnSpPr>
          <p:nvPr/>
        </p:nvCxnSpPr>
        <p:spPr>
          <a:xfrm>
            <a:off x="542457" y="6187708"/>
            <a:ext cx="11107086" cy="0"/>
          </a:xfrm>
          <a:prstGeom prst="line">
            <a:avLst/>
          </a:prstGeom>
          <a:ln w="19050">
            <a:solidFill>
              <a:srgbClr val="0638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567736F7-E79F-C262-71C1-040DF5575B82}"/>
              </a:ext>
            </a:extLst>
          </p:cNvPr>
          <p:cNvSpPr/>
          <p:nvPr/>
        </p:nvSpPr>
        <p:spPr>
          <a:xfrm>
            <a:off x="550478" y="1265467"/>
            <a:ext cx="4511380" cy="416620"/>
          </a:xfrm>
          <a:prstGeom prst="rect">
            <a:avLst/>
          </a:prstGeom>
          <a:solidFill>
            <a:srgbClr val="9DA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Pre-Intervention</a:t>
            </a:r>
            <a:r>
              <a:rPr lang="en-US" b="1" i="1" dirty="0">
                <a:solidFill>
                  <a:schemeClr val="bg1"/>
                </a:solidFill>
              </a:rPr>
              <a:t> BS of a Central Bank</a:t>
            </a:r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253D4D02-7804-9E78-F95C-C65BEA6509D7}"/>
              </a:ext>
            </a:extLst>
          </p:cNvPr>
          <p:cNvSpPr/>
          <p:nvPr/>
        </p:nvSpPr>
        <p:spPr>
          <a:xfrm>
            <a:off x="7138163" y="1265467"/>
            <a:ext cx="4511380" cy="416620"/>
          </a:xfrm>
          <a:prstGeom prst="rect">
            <a:avLst/>
          </a:prstGeom>
          <a:solidFill>
            <a:srgbClr val="9DA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Post-Intervention BS of a Central bank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65E4362-D2F7-8821-29C2-CED0883B5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76307"/>
              </p:ext>
            </p:extLst>
          </p:nvPr>
        </p:nvGraphicFramePr>
        <p:xfrm>
          <a:off x="550476" y="2653102"/>
          <a:ext cx="4511381" cy="1927471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53584">
                  <a:extLst>
                    <a:ext uri="{9D8B030D-6E8A-4147-A177-3AD203B41FA5}">
                      <a16:colId xmlns:a16="http://schemas.microsoft.com/office/drawing/2014/main" val="3314357604"/>
                    </a:ext>
                  </a:extLst>
                </a:gridCol>
                <a:gridCol w="2257797">
                  <a:extLst>
                    <a:ext uri="{9D8B030D-6E8A-4147-A177-3AD203B41FA5}">
                      <a16:colId xmlns:a16="http://schemas.microsoft.com/office/drawing/2014/main" val="1726074753"/>
                    </a:ext>
                  </a:extLst>
                </a:gridCol>
              </a:tblGrid>
              <a:tr h="2790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Assets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Liabilities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56643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FX Reserves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38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Notes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F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22972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Required Reserves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28341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Free Reserves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292926"/>
                  </a:ext>
                </a:extLst>
              </a:tr>
              <a:tr h="1330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Government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6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615540"/>
                  </a:ext>
                </a:extLst>
              </a:tr>
              <a:tr h="1389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E6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6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69749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E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Capital and Provisions</a:t>
                      </a:r>
                      <a:endParaRPr lang="en-US" sz="1200" b="0" dirty="0"/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4713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2950ED33-6042-904A-AA78-1D4D6E68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158565"/>
              </p:ext>
            </p:extLst>
          </p:nvPr>
        </p:nvGraphicFramePr>
        <p:xfrm>
          <a:off x="7138162" y="1739049"/>
          <a:ext cx="4511381" cy="2293231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53584">
                  <a:extLst>
                    <a:ext uri="{9D8B030D-6E8A-4147-A177-3AD203B41FA5}">
                      <a16:colId xmlns:a16="http://schemas.microsoft.com/office/drawing/2014/main" val="3314357604"/>
                    </a:ext>
                  </a:extLst>
                </a:gridCol>
                <a:gridCol w="2257797">
                  <a:extLst>
                    <a:ext uri="{9D8B030D-6E8A-4147-A177-3AD203B41FA5}">
                      <a16:colId xmlns:a16="http://schemas.microsoft.com/office/drawing/2014/main" val="1726074753"/>
                    </a:ext>
                  </a:extLst>
                </a:gridCol>
              </a:tblGrid>
              <a:tr h="2790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Assets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Liabilities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56643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FX Reserves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38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Notes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F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22972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Required Reserves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283412"/>
                  </a:ext>
                </a:extLst>
              </a:tr>
              <a:tr h="731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Free Reserves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292926"/>
                  </a:ext>
                </a:extLst>
              </a:tr>
              <a:tr h="1330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Government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6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615540"/>
                  </a:ext>
                </a:extLst>
              </a:tr>
              <a:tr h="1389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E6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6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69749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E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Capital and Provisions</a:t>
                      </a:r>
                      <a:endParaRPr lang="en-US" sz="1200" b="0" dirty="0"/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4713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3C0B728A-87A5-3CD1-8C69-A421FF4D0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6646"/>
              </p:ext>
            </p:extLst>
          </p:nvPr>
        </p:nvGraphicFramePr>
        <p:xfrm>
          <a:off x="7138162" y="4304784"/>
          <a:ext cx="4511381" cy="175411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53584">
                  <a:extLst>
                    <a:ext uri="{9D8B030D-6E8A-4147-A177-3AD203B41FA5}">
                      <a16:colId xmlns:a16="http://schemas.microsoft.com/office/drawing/2014/main" val="3314357604"/>
                    </a:ext>
                  </a:extLst>
                </a:gridCol>
                <a:gridCol w="2257797">
                  <a:extLst>
                    <a:ext uri="{9D8B030D-6E8A-4147-A177-3AD203B41FA5}">
                      <a16:colId xmlns:a16="http://schemas.microsoft.com/office/drawing/2014/main" val="1726074753"/>
                    </a:ext>
                  </a:extLst>
                </a:gridCol>
              </a:tblGrid>
              <a:tr h="2790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Assets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Liabilities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56643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FX Reserves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38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Notes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F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22972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Required Reserves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283412"/>
                  </a:ext>
                </a:extLst>
              </a:tr>
              <a:tr h="1920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Free Reserves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292926"/>
                  </a:ext>
                </a:extLst>
              </a:tr>
              <a:tr h="1330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Government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6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615540"/>
                  </a:ext>
                </a:extLst>
              </a:tr>
              <a:tr h="1389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E6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6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69749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E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Capital and Provisions</a:t>
                      </a:r>
                      <a:endParaRPr lang="en-US" sz="1200" b="0" dirty="0"/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47138"/>
                  </a:ext>
                </a:extLst>
              </a:tr>
            </a:tbl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CD8B63B-6BF7-8B50-8FFE-2931AEC2804A}"/>
              </a:ext>
            </a:extLst>
          </p:cNvPr>
          <p:cNvCxnSpPr>
            <a:cxnSpLocks/>
          </p:cNvCxnSpPr>
          <p:nvPr/>
        </p:nvCxnSpPr>
        <p:spPr>
          <a:xfrm>
            <a:off x="6969945" y="2049436"/>
            <a:ext cx="0" cy="15826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1455AD-7B08-95BF-0AB8-1CB21506F7A8}"/>
              </a:ext>
            </a:extLst>
          </p:cNvPr>
          <p:cNvCxnSpPr>
            <a:cxnSpLocks/>
          </p:cNvCxnSpPr>
          <p:nvPr/>
        </p:nvCxnSpPr>
        <p:spPr>
          <a:xfrm>
            <a:off x="6979884" y="4680488"/>
            <a:ext cx="0" cy="80591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B21C85-26DF-ACCB-AE56-9ED0685B604C}"/>
              </a:ext>
            </a:extLst>
          </p:cNvPr>
          <p:cNvCxnSpPr>
            <a:cxnSpLocks/>
          </p:cNvCxnSpPr>
          <p:nvPr/>
        </p:nvCxnSpPr>
        <p:spPr>
          <a:xfrm>
            <a:off x="11751233" y="5301055"/>
            <a:ext cx="0" cy="23229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A6FE92-0210-3E80-2EE9-B2FE7C5B6141}"/>
              </a:ext>
            </a:extLst>
          </p:cNvPr>
          <p:cNvCxnSpPr>
            <a:cxnSpLocks/>
          </p:cNvCxnSpPr>
          <p:nvPr/>
        </p:nvCxnSpPr>
        <p:spPr>
          <a:xfrm>
            <a:off x="11745364" y="2764879"/>
            <a:ext cx="0" cy="73902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BA65C5-5F00-8F45-4F2D-4E820232FFE2}"/>
              </a:ext>
            </a:extLst>
          </p:cNvPr>
          <p:cNvCxnSpPr>
            <a:cxnSpLocks/>
          </p:cNvCxnSpPr>
          <p:nvPr/>
        </p:nvCxnSpPr>
        <p:spPr>
          <a:xfrm>
            <a:off x="5151153" y="3677167"/>
            <a:ext cx="0" cy="36571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D99242F-744B-49A1-CCC2-784ADF8CBB8A}"/>
              </a:ext>
            </a:extLst>
          </p:cNvPr>
          <p:cNvCxnSpPr>
            <a:cxnSpLocks/>
          </p:cNvCxnSpPr>
          <p:nvPr/>
        </p:nvCxnSpPr>
        <p:spPr>
          <a:xfrm>
            <a:off x="420534" y="2945501"/>
            <a:ext cx="0" cy="121463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9A9434D-F75C-B00E-6BEA-24E0A3A9D8E2}"/>
              </a:ext>
            </a:extLst>
          </p:cNvPr>
          <p:cNvSpPr/>
          <p:nvPr/>
        </p:nvSpPr>
        <p:spPr>
          <a:xfrm>
            <a:off x="-98086" y="6096283"/>
            <a:ext cx="1406013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65AA85-B5E9-81F3-F2CE-D09E3214BA3B}"/>
              </a:ext>
            </a:extLst>
          </p:cNvPr>
          <p:cNvGrpSpPr/>
          <p:nvPr/>
        </p:nvGrpSpPr>
        <p:grpSpPr>
          <a:xfrm>
            <a:off x="6115384" y="2474184"/>
            <a:ext cx="731520" cy="822960"/>
            <a:chOff x="5669066" y="2433266"/>
            <a:chExt cx="445984" cy="514698"/>
          </a:xfrm>
          <a:effectLst/>
        </p:grpSpPr>
        <p:pic>
          <p:nvPicPr>
            <p:cNvPr id="8" name="Picture 2" descr="Coins">
              <a:extLst>
                <a:ext uri="{FF2B5EF4-FFF2-40B4-BE49-F238E27FC236}">
                  <a16:creationId xmlns:a16="http://schemas.microsoft.com/office/drawing/2014/main" id="{134F8CDC-631C-B627-993F-8D61120113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29" r="3939"/>
            <a:stretch/>
          </p:blipFill>
          <p:spPr bwMode="auto">
            <a:xfrm>
              <a:off x="5692863" y="2433266"/>
              <a:ext cx="422187" cy="51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EBC8A1D5-B46A-566A-7395-F925D0784D0B}"/>
                </a:ext>
              </a:extLst>
            </p:cNvPr>
            <p:cNvSpPr/>
            <p:nvPr/>
          </p:nvSpPr>
          <p:spPr>
            <a:xfrm rot="10800000">
              <a:off x="5669066" y="2571244"/>
              <a:ext cx="114300" cy="18288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6289B-BC1A-27F7-59BD-723767348643}"/>
              </a:ext>
            </a:extLst>
          </p:cNvPr>
          <p:cNvGrpSpPr/>
          <p:nvPr/>
        </p:nvGrpSpPr>
        <p:grpSpPr>
          <a:xfrm>
            <a:off x="6115384" y="4770362"/>
            <a:ext cx="731520" cy="822960"/>
            <a:chOff x="5669066" y="2433266"/>
            <a:chExt cx="445984" cy="514698"/>
          </a:xfrm>
          <a:effectLst/>
        </p:grpSpPr>
        <p:pic>
          <p:nvPicPr>
            <p:cNvPr id="11" name="Picture 2" descr="Coins">
              <a:extLst>
                <a:ext uri="{FF2B5EF4-FFF2-40B4-BE49-F238E27FC236}">
                  <a16:creationId xmlns:a16="http://schemas.microsoft.com/office/drawing/2014/main" id="{DE60458B-5171-2170-C7C0-C91688722C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29" r="3939"/>
            <a:stretch/>
          </p:blipFill>
          <p:spPr bwMode="auto">
            <a:xfrm>
              <a:off x="5692863" y="2433266"/>
              <a:ext cx="422187" cy="51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876C305B-5C5C-5FFF-3A1D-4EAE66F260E5}"/>
                </a:ext>
              </a:extLst>
            </p:cNvPr>
            <p:cNvSpPr/>
            <p:nvPr/>
          </p:nvSpPr>
          <p:spPr>
            <a:xfrm>
              <a:off x="5669066" y="2594714"/>
              <a:ext cx="114300" cy="182880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riangle 21">
            <a:extLst>
              <a:ext uri="{FF2B5EF4-FFF2-40B4-BE49-F238E27FC236}">
                <a16:creationId xmlns:a16="http://schemas.microsoft.com/office/drawing/2014/main" id="{EDC8D96C-9927-FBF4-5A85-C0476A920C64}"/>
              </a:ext>
            </a:extLst>
          </p:cNvPr>
          <p:cNvSpPr/>
          <p:nvPr/>
        </p:nvSpPr>
        <p:spPr>
          <a:xfrm rot="5400000">
            <a:off x="4696437" y="3427469"/>
            <a:ext cx="1927471" cy="378741"/>
          </a:xfrm>
          <a:prstGeom prst="triangle">
            <a:avLst/>
          </a:prstGeom>
          <a:solidFill>
            <a:srgbClr val="9DA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BD9242-246E-1AA0-454D-7F1D16310B29}"/>
              </a:ext>
            </a:extLst>
          </p:cNvPr>
          <p:cNvSpPr/>
          <p:nvPr/>
        </p:nvSpPr>
        <p:spPr>
          <a:xfrm>
            <a:off x="795528" y="6096283"/>
            <a:ext cx="3520440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Source(s): Bank of England</a:t>
            </a:r>
          </a:p>
        </p:txBody>
      </p:sp>
    </p:spTree>
    <p:extLst>
      <p:ext uri="{BB962C8B-B14F-4D97-AF65-F5344CB8AC3E}">
        <p14:creationId xmlns:p14="http://schemas.microsoft.com/office/powerpoint/2010/main" val="722099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CD13E-A856-06B1-73FB-AEC5C2B3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492A2D1D-D0EE-0BE4-B655-40ADF6ADAF89}"/>
              </a:ext>
            </a:extLst>
          </p:cNvPr>
          <p:cNvCxnSpPr>
            <a:cxnSpLocks/>
          </p:cNvCxnSpPr>
          <p:nvPr/>
        </p:nvCxnSpPr>
        <p:spPr>
          <a:xfrm>
            <a:off x="11402591" y="3429000"/>
            <a:ext cx="0" cy="83839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26BD840-0435-1BD5-9B8C-0323B72783E4}"/>
              </a:ext>
            </a:extLst>
          </p:cNvPr>
          <p:cNvCxnSpPr>
            <a:cxnSpLocks/>
          </p:cNvCxnSpPr>
          <p:nvPr/>
        </p:nvCxnSpPr>
        <p:spPr>
          <a:xfrm>
            <a:off x="10451509" y="2786318"/>
            <a:ext cx="0" cy="63047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F61150E-EA01-7DCA-9760-201F32A93837}"/>
              </a:ext>
            </a:extLst>
          </p:cNvPr>
          <p:cNvCxnSpPr>
            <a:cxnSpLocks/>
          </p:cNvCxnSpPr>
          <p:nvPr/>
        </p:nvCxnSpPr>
        <p:spPr>
          <a:xfrm>
            <a:off x="9868251" y="3858934"/>
            <a:ext cx="0" cy="99895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FBA5311-30D2-7021-79B0-68125AFD62C9}"/>
              </a:ext>
            </a:extLst>
          </p:cNvPr>
          <p:cNvCxnSpPr>
            <a:cxnSpLocks/>
          </p:cNvCxnSpPr>
          <p:nvPr/>
        </p:nvCxnSpPr>
        <p:spPr>
          <a:xfrm>
            <a:off x="8432771" y="2804109"/>
            <a:ext cx="0" cy="63047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C50D747-CF28-49D0-8CCE-280C51AB3A48}"/>
              </a:ext>
            </a:extLst>
          </p:cNvPr>
          <p:cNvCxnSpPr>
            <a:cxnSpLocks/>
          </p:cNvCxnSpPr>
          <p:nvPr/>
        </p:nvCxnSpPr>
        <p:spPr>
          <a:xfrm>
            <a:off x="5141534" y="3811156"/>
            <a:ext cx="0" cy="6458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7C7B222-5FAE-7405-2E4F-F1A88280A936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2010092" y="3799367"/>
            <a:ext cx="3358" cy="139948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4857C5D-02CC-B5BE-0206-640DDFA0872A}"/>
              </a:ext>
            </a:extLst>
          </p:cNvPr>
          <p:cNvCxnSpPr>
            <a:cxnSpLocks/>
          </p:cNvCxnSpPr>
          <p:nvPr/>
        </p:nvCxnSpPr>
        <p:spPr>
          <a:xfrm>
            <a:off x="6671358" y="3799367"/>
            <a:ext cx="0" cy="99895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330D53-8D21-C05D-4DB4-2714C730CC42}"/>
              </a:ext>
            </a:extLst>
          </p:cNvPr>
          <p:cNvCxnSpPr>
            <a:cxnSpLocks/>
          </p:cNvCxnSpPr>
          <p:nvPr/>
        </p:nvCxnSpPr>
        <p:spPr>
          <a:xfrm>
            <a:off x="6032233" y="2798523"/>
            <a:ext cx="0" cy="63047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AEF843A-3AA5-8970-E410-3DD961112233}"/>
              </a:ext>
            </a:extLst>
          </p:cNvPr>
          <p:cNvCxnSpPr>
            <a:cxnSpLocks/>
          </p:cNvCxnSpPr>
          <p:nvPr/>
        </p:nvCxnSpPr>
        <p:spPr>
          <a:xfrm>
            <a:off x="3275679" y="2498330"/>
            <a:ext cx="3176" cy="93067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1A55DB-70EB-1F59-6A24-7C5D9EE07C0E}"/>
              </a:ext>
            </a:extLst>
          </p:cNvPr>
          <p:cNvCxnSpPr>
            <a:cxnSpLocks/>
          </p:cNvCxnSpPr>
          <p:nvPr/>
        </p:nvCxnSpPr>
        <p:spPr>
          <a:xfrm>
            <a:off x="3554621" y="3799367"/>
            <a:ext cx="0" cy="44464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2C3A9D-3B9E-3062-4324-A6C562CF064C}"/>
              </a:ext>
            </a:extLst>
          </p:cNvPr>
          <p:cNvCxnSpPr>
            <a:cxnSpLocks/>
          </p:cNvCxnSpPr>
          <p:nvPr/>
        </p:nvCxnSpPr>
        <p:spPr>
          <a:xfrm>
            <a:off x="1400872" y="2794879"/>
            <a:ext cx="0" cy="59790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DDC509-3C60-32CA-9B9D-59E572E87599}"/>
              </a:ext>
            </a:extLst>
          </p:cNvPr>
          <p:cNvCxnSpPr>
            <a:cxnSpLocks/>
          </p:cNvCxnSpPr>
          <p:nvPr/>
        </p:nvCxnSpPr>
        <p:spPr>
          <a:xfrm>
            <a:off x="992098" y="3799367"/>
            <a:ext cx="0" cy="63293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604237-8C98-2EB0-C397-35E20D188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56" y="411426"/>
            <a:ext cx="10892728" cy="66502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1.3 The SNB and the “Safe Haven” Challenge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08D591-2295-FC5D-9E0A-768BC630300D}"/>
              </a:ext>
            </a:extLst>
          </p:cNvPr>
          <p:cNvSpPr/>
          <p:nvPr/>
        </p:nvSpPr>
        <p:spPr>
          <a:xfrm>
            <a:off x="542457" y="6309995"/>
            <a:ext cx="1110708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SNB’s FX interventions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91C4B0-0BE7-59E1-08F9-E9AA1A3C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364" y="6309995"/>
            <a:ext cx="1056426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39D926-2E69-2EFA-F11A-D2CCB4649E1C}"/>
              </a:ext>
            </a:extLst>
          </p:cNvPr>
          <p:cNvCxnSpPr>
            <a:cxnSpLocks/>
          </p:cNvCxnSpPr>
          <p:nvPr/>
        </p:nvCxnSpPr>
        <p:spPr>
          <a:xfrm>
            <a:off x="542457" y="1076447"/>
            <a:ext cx="11107086" cy="0"/>
          </a:xfrm>
          <a:prstGeom prst="line">
            <a:avLst/>
          </a:prstGeom>
          <a:ln w="19050">
            <a:solidFill>
              <a:srgbClr val="0638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835091-41BF-53E4-F904-060C2E690A6C}"/>
              </a:ext>
            </a:extLst>
          </p:cNvPr>
          <p:cNvCxnSpPr>
            <a:cxnSpLocks/>
          </p:cNvCxnSpPr>
          <p:nvPr/>
        </p:nvCxnSpPr>
        <p:spPr>
          <a:xfrm>
            <a:off x="542457" y="6187708"/>
            <a:ext cx="11107086" cy="0"/>
          </a:xfrm>
          <a:prstGeom prst="line">
            <a:avLst/>
          </a:prstGeom>
          <a:ln w="19050">
            <a:solidFill>
              <a:srgbClr val="0638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58BDBCD-0D76-B492-049B-A213261B6AF5}"/>
              </a:ext>
            </a:extLst>
          </p:cNvPr>
          <p:cNvSpPr/>
          <p:nvPr/>
        </p:nvSpPr>
        <p:spPr>
          <a:xfrm>
            <a:off x="-256478" y="3360052"/>
            <a:ext cx="12690088" cy="5440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6411EAB8-AF69-6E31-B43B-ACF725D42388}"/>
              </a:ext>
            </a:extLst>
          </p:cNvPr>
          <p:cNvSpPr/>
          <p:nvPr/>
        </p:nvSpPr>
        <p:spPr>
          <a:xfrm>
            <a:off x="271506" y="3355835"/>
            <a:ext cx="2103120" cy="548640"/>
          </a:xfrm>
          <a:prstGeom prst="chevron">
            <a:avLst/>
          </a:prstGeom>
          <a:solidFill>
            <a:srgbClr val="E8F2F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Crisis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B5BD9483-8DF1-BFDB-E899-2A55DC6847A3}"/>
              </a:ext>
            </a:extLst>
          </p:cNvPr>
          <p:cNvSpPr/>
          <p:nvPr/>
        </p:nvSpPr>
        <p:spPr>
          <a:xfrm>
            <a:off x="2649626" y="3355835"/>
            <a:ext cx="2103120" cy="548640"/>
          </a:xfrm>
          <a:prstGeom prst="chevron">
            <a:avLst/>
          </a:prstGeom>
          <a:solidFill>
            <a:srgbClr val="D1E6F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Euro Crisis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EE3A8BD9-81F8-2A91-AAA0-799ABCA80827}"/>
              </a:ext>
            </a:extLst>
          </p:cNvPr>
          <p:cNvSpPr/>
          <p:nvPr/>
        </p:nvSpPr>
        <p:spPr>
          <a:xfrm>
            <a:off x="5027746" y="3355835"/>
            <a:ext cx="2103120" cy="548640"/>
          </a:xfrm>
          <a:prstGeom prst="chevron">
            <a:avLst/>
          </a:prstGeom>
          <a:solidFill>
            <a:srgbClr val="9DA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Exit and Market Shock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50D8EE-21F2-ABDD-C69B-9796E3B3C877}"/>
              </a:ext>
            </a:extLst>
          </p:cNvPr>
          <p:cNvSpPr/>
          <p:nvPr/>
        </p:nvSpPr>
        <p:spPr>
          <a:xfrm>
            <a:off x="897140" y="4423598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84EA5D-5A0F-4029-4B60-05456AF02C17}"/>
              </a:ext>
            </a:extLst>
          </p:cNvPr>
          <p:cNvSpPr/>
          <p:nvPr/>
        </p:nvSpPr>
        <p:spPr>
          <a:xfrm>
            <a:off x="77698" y="4679056"/>
            <a:ext cx="182880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2007-2011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 appreciation pressure on Swiss franc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6F5BEAB-4A95-CC86-35DB-88BBB5E5177A}"/>
              </a:ext>
            </a:extLst>
          </p:cNvPr>
          <p:cNvSpPr/>
          <p:nvPr/>
        </p:nvSpPr>
        <p:spPr>
          <a:xfrm>
            <a:off x="1315085" y="2623560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B4162D-925F-8F60-271D-7C91E618C245}"/>
              </a:ext>
            </a:extLst>
          </p:cNvPr>
          <p:cNvSpPr/>
          <p:nvPr/>
        </p:nvSpPr>
        <p:spPr>
          <a:xfrm>
            <a:off x="492125" y="1904672"/>
            <a:ext cx="182880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March 2009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SNB begins intervening in FX market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331456-4137-7E59-29E7-97EE8E5F41F4}"/>
              </a:ext>
            </a:extLst>
          </p:cNvPr>
          <p:cNvSpPr/>
          <p:nvPr/>
        </p:nvSpPr>
        <p:spPr>
          <a:xfrm>
            <a:off x="3467771" y="4254485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0E9F36-C8DC-D5ED-C6F8-2600149F0461}"/>
              </a:ext>
            </a:extLst>
          </p:cNvPr>
          <p:cNvSpPr/>
          <p:nvPr/>
        </p:nvSpPr>
        <p:spPr>
          <a:xfrm>
            <a:off x="2367991" y="1594455"/>
            <a:ext cx="182880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September 2011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 of minimum CHF/EUR exchange rate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933FA3-FE35-2F53-3979-DDD71A145F20}"/>
              </a:ext>
            </a:extLst>
          </p:cNvPr>
          <p:cNvSpPr/>
          <p:nvPr/>
        </p:nvSpPr>
        <p:spPr>
          <a:xfrm>
            <a:off x="3185034" y="2315450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8333FC-9FF5-859D-127B-7518C0FEA489}"/>
              </a:ext>
            </a:extLst>
          </p:cNvPr>
          <p:cNvSpPr/>
          <p:nvPr/>
        </p:nvSpPr>
        <p:spPr>
          <a:xfrm>
            <a:off x="2634872" y="4397200"/>
            <a:ext cx="182880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2011-2014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Swiss economy stabilizes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B83584-03A7-576E-3F61-17E0E7A4A747}"/>
              </a:ext>
            </a:extLst>
          </p:cNvPr>
          <p:cNvSpPr/>
          <p:nvPr/>
        </p:nvSpPr>
        <p:spPr>
          <a:xfrm>
            <a:off x="6576730" y="4787455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77D594-54E4-D6DD-FA06-B33292D2A1DF}"/>
              </a:ext>
            </a:extLst>
          </p:cNvPr>
          <p:cNvSpPr/>
          <p:nvPr/>
        </p:nvSpPr>
        <p:spPr>
          <a:xfrm>
            <a:off x="5756958" y="5176007"/>
            <a:ext cx="182880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2015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Swiss franc shock challenges export-oriented companies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B255DA-4CF2-3E6D-9891-5EB8C3DC1728}"/>
              </a:ext>
            </a:extLst>
          </p:cNvPr>
          <p:cNvSpPr/>
          <p:nvPr/>
        </p:nvSpPr>
        <p:spPr>
          <a:xfrm>
            <a:off x="-98086" y="6096283"/>
            <a:ext cx="1406013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43BF0-59FD-448B-C952-288C36022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086" y="7398310"/>
            <a:ext cx="7670800" cy="29718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F636AA8-7C11-8287-3729-589202907D3B}"/>
              </a:ext>
            </a:extLst>
          </p:cNvPr>
          <p:cNvSpPr/>
          <p:nvPr/>
        </p:nvSpPr>
        <p:spPr>
          <a:xfrm>
            <a:off x="5946668" y="2623560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98C004-8176-AC34-A295-94B90D18AA0A}"/>
              </a:ext>
            </a:extLst>
          </p:cNvPr>
          <p:cNvSpPr/>
          <p:nvPr/>
        </p:nvSpPr>
        <p:spPr>
          <a:xfrm>
            <a:off x="5117833" y="1904672"/>
            <a:ext cx="182880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January 2015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SNB abandons the CHF/EUR floor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3A1BDF8-4D07-8B19-9383-2B0B9CF34B7B}"/>
              </a:ext>
            </a:extLst>
          </p:cNvPr>
          <p:cNvSpPr/>
          <p:nvPr/>
        </p:nvSpPr>
        <p:spPr>
          <a:xfrm>
            <a:off x="1918652" y="5198851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711B2E-9644-DC2D-172B-2DDFD1DB0534}"/>
              </a:ext>
            </a:extLst>
          </p:cNvPr>
          <p:cNvSpPr/>
          <p:nvPr/>
        </p:nvSpPr>
        <p:spPr>
          <a:xfrm>
            <a:off x="1054619" y="5464349"/>
            <a:ext cx="192024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June 2010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SNB stops FX interventions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1AF790A-B300-CE1F-2F52-73402D4DD7DD}"/>
              </a:ext>
            </a:extLst>
          </p:cNvPr>
          <p:cNvSpPr/>
          <p:nvPr/>
        </p:nvSpPr>
        <p:spPr>
          <a:xfrm>
            <a:off x="5046114" y="4442318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04B6E7F-5B37-C024-674E-5FEEB0FACC47}"/>
              </a:ext>
            </a:extLst>
          </p:cNvPr>
          <p:cNvSpPr/>
          <p:nvPr/>
        </p:nvSpPr>
        <p:spPr>
          <a:xfrm>
            <a:off x="4227134" y="4818202"/>
            <a:ext cx="182880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2014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ECB introduces further extensive monetary policy easing measures</a:t>
            </a:r>
          </a:p>
        </p:txBody>
      </p:sp>
      <p:sp>
        <p:nvSpPr>
          <p:cNvPr id="45" name="Chevron 44">
            <a:extLst>
              <a:ext uri="{FF2B5EF4-FFF2-40B4-BE49-F238E27FC236}">
                <a16:creationId xmlns:a16="http://schemas.microsoft.com/office/drawing/2014/main" id="{F2AB8CA1-67E0-5923-13C4-B41BCF26924F}"/>
              </a:ext>
            </a:extLst>
          </p:cNvPr>
          <p:cNvSpPr/>
          <p:nvPr/>
        </p:nvSpPr>
        <p:spPr>
          <a:xfrm>
            <a:off x="7405866" y="3355835"/>
            <a:ext cx="2103120" cy="548640"/>
          </a:xfrm>
          <a:prstGeom prst="chevron">
            <a:avLst/>
          </a:prstGeom>
          <a:solidFill>
            <a:srgbClr val="39608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Policy Rate</a:t>
            </a:r>
          </a:p>
        </p:txBody>
      </p:sp>
      <p:sp>
        <p:nvSpPr>
          <p:cNvPr id="47" name="Chevron 46">
            <a:extLst>
              <a:ext uri="{FF2B5EF4-FFF2-40B4-BE49-F238E27FC236}">
                <a16:creationId xmlns:a16="http://schemas.microsoft.com/office/drawing/2014/main" id="{2A597B49-EA22-84C9-5118-9ACD9D4DA100}"/>
              </a:ext>
            </a:extLst>
          </p:cNvPr>
          <p:cNvSpPr/>
          <p:nvPr/>
        </p:nvSpPr>
        <p:spPr>
          <a:xfrm>
            <a:off x="9783987" y="3355835"/>
            <a:ext cx="2103120" cy="548640"/>
          </a:xfrm>
          <a:prstGeom prst="chevron">
            <a:avLst/>
          </a:prstGeom>
          <a:solidFill>
            <a:srgbClr val="18387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Covid Period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BB776D3-87C2-312E-EF11-2E9EB5D82841}"/>
              </a:ext>
            </a:extLst>
          </p:cNvPr>
          <p:cNvSpPr/>
          <p:nvPr/>
        </p:nvSpPr>
        <p:spPr>
          <a:xfrm>
            <a:off x="8337267" y="2629146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60BCF5-660C-EB41-3DE5-86964BF8D9B4}"/>
              </a:ext>
            </a:extLst>
          </p:cNvPr>
          <p:cNvSpPr/>
          <p:nvPr/>
        </p:nvSpPr>
        <p:spPr>
          <a:xfrm>
            <a:off x="7508432" y="1900784"/>
            <a:ext cx="182880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2015-2020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Active FX purchases in periods of low inflation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0846BFA-572F-10EB-01A8-29284854D1D3}"/>
              </a:ext>
            </a:extLst>
          </p:cNvPr>
          <p:cNvSpPr/>
          <p:nvPr/>
        </p:nvSpPr>
        <p:spPr>
          <a:xfrm>
            <a:off x="9773623" y="4847022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E940E7E-AB7C-EE5E-18F5-DE458E1357CC}"/>
              </a:ext>
            </a:extLst>
          </p:cNvPr>
          <p:cNvSpPr/>
          <p:nvPr/>
        </p:nvSpPr>
        <p:spPr>
          <a:xfrm>
            <a:off x="8953851" y="5215696"/>
            <a:ext cx="182880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Increasing inflation and discontinuation of buying foreign currency 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E043E8A-88CA-78A5-F155-AF0FA65C6533}"/>
              </a:ext>
            </a:extLst>
          </p:cNvPr>
          <p:cNvSpPr/>
          <p:nvPr/>
        </p:nvSpPr>
        <p:spPr>
          <a:xfrm>
            <a:off x="10356005" y="2611355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6F8F42D3-1382-434E-9027-BD0965E1E17E}"/>
              </a:ext>
            </a:extLst>
          </p:cNvPr>
          <p:cNvSpPr/>
          <p:nvPr/>
        </p:nvSpPr>
        <p:spPr>
          <a:xfrm>
            <a:off x="9527170" y="1803016"/>
            <a:ext cx="182880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Q4 2022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 in monetary policy and shift toward selling foreign currency</a:t>
            </a: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FFC4FFEA-C41F-55F8-9987-D0F2287F8C15}"/>
              </a:ext>
            </a:extLst>
          </p:cNvPr>
          <p:cNvSpPr/>
          <p:nvPr/>
        </p:nvSpPr>
        <p:spPr>
          <a:xfrm>
            <a:off x="11308549" y="4256524"/>
            <a:ext cx="182880" cy="18288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E13E3844-1C46-438C-16C2-78E3D81F8A8A}"/>
              </a:ext>
            </a:extLst>
          </p:cNvPr>
          <p:cNvSpPr/>
          <p:nvPr/>
        </p:nvSpPr>
        <p:spPr>
          <a:xfrm>
            <a:off x="10479633" y="4466174"/>
            <a:ext cx="182880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Since Q1 2024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Neutral position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19D7640A-74DA-24EA-F81A-C3F78EB46666}"/>
              </a:ext>
            </a:extLst>
          </p:cNvPr>
          <p:cNvSpPr/>
          <p:nvPr/>
        </p:nvSpPr>
        <p:spPr>
          <a:xfrm>
            <a:off x="795528" y="6096283"/>
            <a:ext cx="3957218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Source(s): SNB, Journal of International Money and Finance</a:t>
            </a:r>
          </a:p>
        </p:txBody>
      </p:sp>
    </p:spTree>
    <p:extLst>
      <p:ext uri="{BB962C8B-B14F-4D97-AF65-F5344CB8AC3E}">
        <p14:creationId xmlns:p14="http://schemas.microsoft.com/office/powerpoint/2010/main" val="351945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D6F3A-D11A-D8A9-AF8A-61B40844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D351A2-2CF1-4270-25A2-4BD5D0751564}"/>
              </a:ext>
            </a:extLst>
          </p:cNvPr>
          <p:cNvSpPr/>
          <p:nvPr/>
        </p:nvSpPr>
        <p:spPr>
          <a:xfrm>
            <a:off x="-98086" y="6096283"/>
            <a:ext cx="1406013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411247-AD46-EF99-24AD-83A7A213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Schweizerische Nationalbank – Wikipedia">
            <a:extLst>
              <a:ext uri="{FF2B5EF4-FFF2-40B4-BE49-F238E27FC236}">
                <a16:creationId xmlns:a16="http://schemas.microsoft.com/office/drawing/2014/main" id="{983C642B-1ACE-AA86-94FC-0B5C24C7C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t="-109" b="10732"/>
          <a:stretch/>
        </p:blipFill>
        <p:spPr bwMode="auto">
          <a:xfrm>
            <a:off x="0" y="-3042667"/>
            <a:ext cx="12192000" cy="990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8375C1C-C26A-5433-F15E-1F9E23F28101}"/>
              </a:ext>
            </a:extLst>
          </p:cNvPr>
          <p:cNvSpPr/>
          <p:nvPr/>
        </p:nvSpPr>
        <p:spPr>
          <a:xfrm>
            <a:off x="7100" y="-3042667"/>
            <a:ext cx="12192000" cy="9900667"/>
          </a:xfrm>
          <a:prstGeom prst="rect">
            <a:avLst/>
          </a:prstGeom>
          <a:solidFill>
            <a:srgbClr val="06387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CE66EF-8658-8FF3-F430-0BE70BD8F913}"/>
              </a:ext>
            </a:extLst>
          </p:cNvPr>
          <p:cNvSpPr/>
          <p:nvPr/>
        </p:nvSpPr>
        <p:spPr>
          <a:xfrm>
            <a:off x="-842681" y="4360929"/>
            <a:ext cx="13034682" cy="1470212"/>
          </a:xfrm>
          <a:prstGeom prst="rect">
            <a:avLst/>
          </a:prstGeom>
          <a:solidFill>
            <a:srgbClr val="06387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SNB’s FX Interventions</a:t>
            </a:r>
          </a:p>
          <a:p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2 Empirical analysis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8BADB44-B94F-A9BC-51E8-D876DED48C57}"/>
              </a:ext>
            </a:extLst>
          </p:cNvPr>
          <p:cNvCxnSpPr>
            <a:cxnSpLocks/>
          </p:cNvCxnSpPr>
          <p:nvPr/>
        </p:nvCxnSpPr>
        <p:spPr>
          <a:xfrm>
            <a:off x="4228290" y="1814107"/>
            <a:ext cx="0" cy="2903808"/>
          </a:xfrm>
          <a:prstGeom prst="line">
            <a:avLst/>
          </a:prstGeom>
          <a:ln>
            <a:solidFill>
              <a:srgbClr val="18387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62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44E88-A82D-B34B-019F-A1E439917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1AC-3611-04C5-E6A3-99E0F9395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56" y="411426"/>
            <a:ext cx="10892728" cy="66502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2.1 Asset-Side Approach 1.0 –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08D7B1-957F-85DC-07CB-FD2883777A1D}"/>
              </a:ext>
            </a:extLst>
          </p:cNvPr>
          <p:cNvSpPr/>
          <p:nvPr/>
        </p:nvSpPr>
        <p:spPr>
          <a:xfrm>
            <a:off x="542457" y="6309995"/>
            <a:ext cx="1110708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SNB’s FX interventions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76532E-6BA0-A8B8-AF79-438DA9935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364" y="6309995"/>
            <a:ext cx="1056426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3CECC4-D646-8108-7BF2-A75D145365C2}"/>
              </a:ext>
            </a:extLst>
          </p:cNvPr>
          <p:cNvCxnSpPr>
            <a:cxnSpLocks/>
          </p:cNvCxnSpPr>
          <p:nvPr/>
        </p:nvCxnSpPr>
        <p:spPr>
          <a:xfrm>
            <a:off x="542457" y="1076447"/>
            <a:ext cx="11107086" cy="0"/>
          </a:xfrm>
          <a:prstGeom prst="line">
            <a:avLst/>
          </a:prstGeom>
          <a:ln w="19050">
            <a:solidFill>
              <a:srgbClr val="0638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4973DD-A855-6120-AABB-F511F0BF9812}"/>
              </a:ext>
            </a:extLst>
          </p:cNvPr>
          <p:cNvCxnSpPr>
            <a:cxnSpLocks/>
          </p:cNvCxnSpPr>
          <p:nvPr/>
        </p:nvCxnSpPr>
        <p:spPr>
          <a:xfrm>
            <a:off x="542457" y="6187708"/>
            <a:ext cx="11107086" cy="0"/>
          </a:xfrm>
          <a:prstGeom prst="line">
            <a:avLst/>
          </a:prstGeom>
          <a:ln w="19050">
            <a:solidFill>
              <a:srgbClr val="0638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748C5C5-DC3A-B6D8-1868-5B22A6228BE1}"/>
              </a:ext>
            </a:extLst>
          </p:cNvPr>
          <p:cNvSpPr/>
          <p:nvPr/>
        </p:nvSpPr>
        <p:spPr>
          <a:xfrm>
            <a:off x="-98086" y="6096283"/>
            <a:ext cx="1406013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4F469165-0A7B-F7D5-8833-3FFAB698B8F5}"/>
              </a:ext>
            </a:extLst>
          </p:cNvPr>
          <p:cNvSpPr/>
          <p:nvPr/>
        </p:nvSpPr>
        <p:spPr>
          <a:xfrm>
            <a:off x="795528" y="6096283"/>
            <a:ext cx="3520440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Source(s): SNB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8AA552-4CAC-9CBC-A836-F8B751C38D4C}"/>
              </a:ext>
            </a:extLst>
          </p:cNvPr>
          <p:cNvSpPr/>
          <p:nvPr/>
        </p:nvSpPr>
        <p:spPr>
          <a:xfrm>
            <a:off x="550478" y="1880618"/>
            <a:ext cx="5303670" cy="1832554"/>
          </a:xfrm>
          <a:prstGeom prst="rect">
            <a:avLst/>
          </a:prstGeom>
          <a:solidFill>
            <a:srgbClr val="E9F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18387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</a:p>
          <a:p>
            <a:endParaRPr lang="de-DE" b="1" dirty="0">
              <a:solidFill>
                <a:srgbClr val="06387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use the following calculation with the MoM </a:t>
            </a:r>
            <a:r>
              <a:rPr lang="en-CH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</a:t>
            </a:r>
            <a:r>
              <a:rPr lang="en-CH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each of these balance sheet line items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H" sz="1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Provisions and Equity Capital absorb </a:t>
            </a:r>
            <a:r>
              <a:rPr lang="en-CH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valuation changes</a:t>
            </a:r>
            <a:endParaRPr lang="de-DE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de-DE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B6248AEB-CBF3-96E2-5E62-A2F9E4674B33}"/>
              </a:ext>
            </a:extLst>
          </p:cNvPr>
          <p:cNvSpPr/>
          <p:nvPr/>
        </p:nvSpPr>
        <p:spPr>
          <a:xfrm>
            <a:off x="550478" y="1265467"/>
            <a:ext cx="11091312" cy="416620"/>
          </a:xfrm>
          <a:prstGeom prst="rect">
            <a:avLst/>
          </a:prstGeom>
          <a:solidFill>
            <a:srgbClr val="9DA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718B2-3EFC-957C-0496-24253B5E0CD7}"/>
              </a:ext>
            </a:extLst>
          </p:cNvPr>
          <p:cNvSpPr/>
          <p:nvPr/>
        </p:nvSpPr>
        <p:spPr>
          <a:xfrm>
            <a:off x="6345872" y="1880618"/>
            <a:ext cx="5303670" cy="1832554"/>
          </a:xfrm>
          <a:prstGeom prst="rect">
            <a:avLst/>
          </a:prstGeom>
          <a:solidFill>
            <a:srgbClr val="E9F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800" b="1" dirty="0">
                <a:solidFill>
                  <a:srgbClr val="18387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Limitations</a:t>
            </a:r>
          </a:p>
          <a:p>
            <a:endParaRPr lang="en-CH" sz="1800" b="1" dirty="0">
              <a:solidFill>
                <a:srgbClr val="06387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quity 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apital and 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rovisions changes do not account for </a:t>
            </a:r>
            <a:r>
              <a:rPr lang="de-DE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CH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ividend </a:t>
            </a:r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de-DE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CH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nterest </a:t>
            </a:r>
            <a:r>
              <a:rPr lang="de-DE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CH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ayments </a:t>
            </a:r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the 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quity and 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ond holdin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herefore tends to </a:t>
            </a:r>
            <a:r>
              <a:rPr lang="en-CH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overestimate</a:t>
            </a:r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FX intervention</a:t>
            </a:r>
            <a:endParaRPr lang="de-DE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645ECA0-4F52-EED1-F57F-035FFF5200FC}"/>
                  </a:ext>
                </a:extLst>
              </p:cNvPr>
              <p:cNvSpPr/>
              <p:nvPr/>
            </p:nvSpPr>
            <p:spPr>
              <a:xfrm>
                <a:off x="3150705" y="4457471"/>
                <a:ext cx="5890591" cy="1060246"/>
              </a:xfrm>
              <a:prstGeom prst="rect">
                <a:avLst/>
              </a:prstGeom>
              <a:noFill/>
              <a:ln>
                <a:solidFill>
                  <a:srgbClr val="18387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de-DE" sz="105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H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𝐹𝑜𝑟𝑒𝑖𝑔𝑛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𝐶𝑢𝑟𝑟𝑒𝑛𝑐𝑦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𝐼𝑛𝑣𝑒𝑠𝑡𝑚𝑒𝑛𝑡𝑠</m:t>
                      </m:r>
                      <m:r>
                        <a:rPr lang="de-DE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 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𝐺𝑜𝑙𝑑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𝐻𝑜𝑙𝑑𝑖𝑛𝑔𝑠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𝐶𝑙𝑎𝑖𝑚𝑠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𝑓𝑟𝑜𝑚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𝐺𝑜𝑙𝑑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𝑇𝑟𝑎𝑛𝑠𝑎𝑐𝑡𝑖𝑜𝑛𝑠</m:t>
                      </m:r>
                      <m:r>
                        <a:rPr lang="de-DE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 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𝑃𝑟𝑜𝑣𝑖𝑠𝑖𝑜𝑛𝑠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𝐸𝑞𝑢𝑖𝑡𝑦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𝐶𝑎𝑝𝑖𝑡𝑎𝑙</m:t>
                      </m:r>
                    </m:oMath>
                  </m:oMathPara>
                </a14:m>
                <a:endParaRPr lang="en-CH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645ECA0-4F52-EED1-F57F-035FFF520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705" y="4457471"/>
                <a:ext cx="5890591" cy="1060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18387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A35D5FF-5FFA-3055-D4D2-2504D3167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086" y="7398310"/>
            <a:ext cx="7670800" cy="2971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2D79C0-3071-79B6-ED82-AB9A82415D19}"/>
              </a:ext>
            </a:extLst>
          </p:cNvPr>
          <p:cNvSpPr/>
          <p:nvPr/>
        </p:nvSpPr>
        <p:spPr>
          <a:xfrm>
            <a:off x="5200145" y="4256014"/>
            <a:ext cx="1791710" cy="365760"/>
          </a:xfrm>
          <a:prstGeom prst="rect">
            <a:avLst/>
          </a:prstGeom>
          <a:solidFill>
            <a:srgbClr val="18387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Calculation</a:t>
            </a:r>
            <a:endParaRPr lang="en-U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740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8067D-45FE-3392-BDFD-1919AE062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C832-E047-2843-84F2-86745BC3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56" y="411426"/>
            <a:ext cx="10892728" cy="66502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2.1 Asset-Side Approach 1.0 – Results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377F79-A3D5-40A3-5CD4-E70479EA735B}"/>
              </a:ext>
            </a:extLst>
          </p:cNvPr>
          <p:cNvSpPr/>
          <p:nvPr/>
        </p:nvSpPr>
        <p:spPr>
          <a:xfrm>
            <a:off x="542456" y="6309995"/>
            <a:ext cx="1110708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SNB’s FX interventions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FE9E53-2567-801B-9ADA-15E1C259F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364" y="6309995"/>
            <a:ext cx="1056426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4BD57D-B745-119E-9368-35D58ED7B3EA}"/>
              </a:ext>
            </a:extLst>
          </p:cNvPr>
          <p:cNvCxnSpPr>
            <a:cxnSpLocks/>
          </p:cNvCxnSpPr>
          <p:nvPr/>
        </p:nvCxnSpPr>
        <p:spPr>
          <a:xfrm>
            <a:off x="542457" y="1076447"/>
            <a:ext cx="11107086" cy="0"/>
          </a:xfrm>
          <a:prstGeom prst="line">
            <a:avLst/>
          </a:prstGeom>
          <a:ln w="19050">
            <a:solidFill>
              <a:srgbClr val="0638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352298-1C8A-42D2-B191-923567AF8D5B}"/>
              </a:ext>
            </a:extLst>
          </p:cNvPr>
          <p:cNvCxnSpPr>
            <a:cxnSpLocks/>
          </p:cNvCxnSpPr>
          <p:nvPr/>
        </p:nvCxnSpPr>
        <p:spPr>
          <a:xfrm>
            <a:off x="542457" y="6187708"/>
            <a:ext cx="11107086" cy="0"/>
          </a:xfrm>
          <a:prstGeom prst="line">
            <a:avLst/>
          </a:prstGeom>
          <a:ln w="19050">
            <a:solidFill>
              <a:srgbClr val="0638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29D2E3-4EDF-6810-4DA7-2C8DB80C5341}"/>
              </a:ext>
            </a:extLst>
          </p:cNvPr>
          <p:cNvSpPr txBox="1"/>
          <p:nvPr/>
        </p:nvSpPr>
        <p:spPr>
          <a:xfrm>
            <a:off x="523983" y="1693682"/>
            <a:ext cx="2700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>
                <a:solidFill>
                  <a:srgbClr val="06387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1-Month </a:t>
            </a:r>
            <a:r>
              <a:rPr lang="de-DE" sz="1400" i="1" dirty="0">
                <a:solidFill>
                  <a:srgbClr val="06387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CH" sz="1400" i="1">
                <a:solidFill>
                  <a:srgbClr val="06387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elay</a:t>
            </a:r>
            <a:endParaRPr lang="en-CH" sz="1400" i="1" dirty="0">
              <a:solidFill>
                <a:srgbClr val="06387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CDD866-FB37-C64C-A68C-050EC9AA6FA3}"/>
              </a:ext>
            </a:extLst>
          </p:cNvPr>
          <p:cNvSpPr/>
          <p:nvPr/>
        </p:nvSpPr>
        <p:spPr>
          <a:xfrm>
            <a:off x="550476" y="1265467"/>
            <a:ext cx="5212080" cy="416620"/>
          </a:xfrm>
          <a:prstGeom prst="rect">
            <a:avLst/>
          </a:prstGeom>
          <a:solidFill>
            <a:srgbClr val="9DA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FX Reserves Only vs Reported FX Transactions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8C17DA-5266-296D-0A1A-F6AC4902FE90}"/>
              </a:ext>
            </a:extLst>
          </p:cNvPr>
          <p:cNvSpPr/>
          <p:nvPr/>
        </p:nvSpPr>
        <p:spPr>
          <a:xfrm>
            <a:off x="6437463" y="1265467"/>
            <a:ext cx="5212080" cy="416620"/>
          </a:xfrm>
          <a:prstGeom prst="rect">
            <a:avLst/>
          </a:prstGeom>
          <a:solidFill>
            <a:srgbClr val="9DA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 Asset-Side Proxy vs Reported FX Transactions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C2E87-BE75-EF9F-70C8-DC9A10284FE8}"/>
              </a:ext>
            </a:extLst>
          </p:cNvPr>
          <p:cNvSpPr txBox="1"/>
          <p:nvPr/>
        </p:nvSpPr>
        <p:spPr>
          <a:xfrm>
            <a:off x="6589179" y="1693682"/>
            <a:ext cx="2700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>
                <a:solidFill>
                  <a:srgbClr val="06387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1-Month </a:t>
            </a:r>
            <a:r>
              <a:rPr lang="de-DE" sz="1400" i="1" dirty="0">
                <a:solidFill>
                  <a:srgbClr val="06387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CH" sz="1400" i="1">
                <a:solidFill>
                  <a:srgbClr val="06387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elay</a:t>
            </a:r>
            <a:endParaRPr lang="en-CH" sz="1400" i="1" dirty="0">
              <a:solidFill>
                <a:srgbClr val="06387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6E2920-DD44-9740-4862-CE768751AB32}"/>
              </a:ext>
            </a:extLst>
          </p:cNvPr>
          <p:cNvSpPr/>
          <p:nvPr/>
        </p:nvSpPr>
        <p:spPr>
          <a:xfrm>
            <a:off x="-98086" y="6096283"/>
            <a:ext cx="1406013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9343E-0132-618C-74A7-A86FDBE32CA8}"/>
              </a:ext>
            </a:extLst>
          </p:cNvPr>
          <p:cNvSpPr/>
          <p:nvPr/>
        </p:nvSpPr>
        <p:spPr>
          <a:xfrm>
            <a:off x="795528" y="6096283"/>
            <a:ext cx="3520440" cy="78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Source(s): SNB</a:t>
            </a:r>
          </a:p>
        </p:txBody>
      </p:sp>
      <p:pic>
        <p:nvPicPr>
          <p:cNvPr id="9" name="Picture 8" descr="A graph with a line and a red line&#10;&#10;AI-generated content may be incorrect.">
            <a:extLst>
              <a:ext uri="{FF2B5EF4-FFF2-40B4-BE49-F238E27FC236}">
                <a16:creationId xmlns:a16="http://schemas.microsoft.com/office/drawing/2014/main" id="{AC9AC0BA-60FC-40BE-2E37-F8104AC3F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76" y="2199744"/>
            <a:ext cx="5212080" cy="3728834"/>
          </a:xfrm>
          <a:prstGeom prst="rect">
            <a:avLst/>
          </a:prstGeom>
        </p:spPr>
      </p:pic>
      <p:pic>
        <p:nvPicPr>
          <p:cNvPr id="13" name="Picture 12" descr="A graph of a financial fall&#10;&#10;AI-generated content may be incorrect.">
            <a:extLst>
              <a:ext uri="{FF2B5EF4-FFF2-40B4-BE49-F238E27FC236}">
                <a16:creationId xmlns:a16="http://schemas.microsoft.com/office/drawing/2014/main" id="{4FE89945-D47D-4FDB-61E2-057D94F38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462" y="2202706"/>
            <a:ext cx="5212079" cy="372803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202601-3DF1-5AA1-AF47-9ED80AB0B99F}"/>
              </a:ext>
            </a:extLst>
          </p:cNvPr>
          <p:cNvCxnSpPr>
            <a:cxnSpLocks/>
          </p:cNvCxnSpPr>
          <p:nvPr/>
        </p:nvCxnSpPr>
        <p:spPr>
          <a:xfrm>
            <a:off x="6096000" y="2092960"/>
            <a:ext cx="0" cy="3837536"/>
          </a:xfrm>
          <a:prstGeom prst="line">
            <a:avLst/>
          </a:prstGeom>
          <a:ln>
            <a:solidFill>
              <a:srgbClr val="18387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070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</TotalTime>
  <Words>1001</Words>
  <Application>Microsoft Macintosh PowerPoint</Application>
  <PresentationFormat>Widescreen</PresentationFormat>
  <Paragraphs>288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Cambria Math</vt:lpstr>
      <vt:lpstr>Wingdings</vt:lpstr>
      <vt:lpstr>Office Theme</vt:lpstr>
      <vt:lpstr>SNB’s FX interventions</vt:lpstr>
      <vt:lpstr>Agenda</vt:lpstr>
      <vt:lpstr>PowerPoint Presentation</vt:lpstr>
      <vt:lpstr>1.1 Why Central Banks Intervene in FX Markets</vt:lpstr>
      <vt:lpstr>1.2 Effects of FX Intervention on Central Bank’s BS</vt:lpstr>
      <vt:lpstr>1.3 The SNB and the “Safe Haven” Challenge</vt:lpstr>
      <vt:lpstr>PowerPoint Presentation</vt:lpstr>
      <vt:lpstr>2.1 Asset-Side Approach 1.0 – Model</vt:lpstr>
      <vt:lpstr>2.1 Asset-Side Approach 1.0 – Results</vt:lpstr>
      <vt:lpstr>2.2 Liability-Side Approach – Model</vt:lpstr>
      <vt:lpstr>2.2 Liability-Side Approach – Results</vt:lpstr>
      <vt:lpstr>2.3 Asset-Side Approach 2.0 – Model</vt:lpstr>
      <vt:lpstr>2.3 Asset-Side Approach 2.0 – Results</vt:lpstr>
      <vt:lpstr>2.4 Comparison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Johannes Ahlmann</dc:creator>
  <cp:lastModifiedBy>Angus Alexander Martin</cp:lastModifiedBy>
  <cp:revision>27</cp:revision>
  <dcterms:created xsi:type="dcterms:W3CDTF">2025-11-22T09:58:13Z</dcterms:created>
  <dcterms:modified xsi:type="dcterms:W3CDTF">2025-11-28T15:20:11Z</dcterms:modified>
</cp:coreProperties>
</file>